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gr8dnvYmHk3gMxuUBPNHcODLC7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36EC80-AAA0-4A4D-9626-0CA4FFB45D98}">
  <a:tblStyle styleId="{BF36EC80-AAA0-4A4D-9626-0CA4FFB45D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387734af8_1_4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b387734af8_1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b387734af8_1_4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387734af8_1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b387734af8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b387734af8_1_1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387734af8_1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b387734af8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b387734af8_1_2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387734af8_1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b387734af8_1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b387734af8_1_4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387734af8_1_5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b387734af8_1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b387734af8_1_5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387734af8_1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b387734af8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b387734af8_1_3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387734af8_1_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387734af8_1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b387734af8_1_5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387734af8_1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387734af8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b387734af8_1_5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387734af8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b387734af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b387734af8_1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387734af8_1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b387734af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b387734af8_1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387734af8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b387734af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U2-Net是由好幾個UNet所組成，新型殘差 U-block（ReSidual U-block, RSU），融合不同尺寸接受野的特徵，以捕獲更多不同尺度的上下文資訊。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。(U-net前半部分作用是特徵提取(encoder)，後半部分則是upsampling (decoder)。在upsampling時，每一段encoder的輸出都與對面的decoder連接，因此在reconstruction的過程就比較不會遺失重要資訊，使最後恢復出來的特徵圖融合了更多low-level的feature。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1100">
                <a:solidFill>
                  <a:srgbClr val="333333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RSU 與原始殘差塊的最大區別在於 RSU 通過一個類 U-Net 的結構替換普通單流卷積，並且通過一個由權重層轉換的區域性特徵替換原始特徵。採用RSU中的池化操作，U2Net在不增加計算複雜度的基礎上，可以提升整個模型架構的深度。</a:t>
            </a:r>
            <a:endParaRPr/>
          </a:p>
        </p:txBody>
      </p:sp>
      <p:sp>
        <p:nvSpPr>
          <p:cNvPr id="441" name="Google Shape;441;gb387734af8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387734af8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b387734af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2" name="Google Shape;462;gb387734af8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387734af8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b387734af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segment</a:t>
            </a:r>
            <a:r>
              <a:rPr lang="zh-CN"/>
              <a:t>完後</a:t>
            </a:r>
            <a:r>
              <a:rPr lang="zh-CN"/>
              <a:t>，找Segment</a:t>
            </a:r>
            <a:r>
              <a:rPr lang="zh-CN"/>
              <a:t>圖的空白處與原圖進行填補，處理的方式是利用np.where()給定條件找尋</a:t>
            </a:r>
            <a:r>
              <a:rPr lang="zh-CN"/>
              <a:t>白色</a:t>
            </a:r>
            <a:r>
              <a:rPr lang="zh-CN"/>
              <a:t>pixel的座標位置，在用對應到原圖的位置來補。</a:t>
            </a:r>
            <a:endParaRPr/>
          </a:p>
        </p:txBody>
      </p:sp>
      <p:sp>
        <p:nvSpPr>
          <p:cNvPr id="480" name="Google Shape;480;gb387734af8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a411ca4a7_1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aa411ca4a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aa411ca4a7_1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387734af8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387734a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b387734af8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b387734af8_1_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b387734af8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b387734af8_1_3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b387734af8_1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b387734af8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b387734af8_1_3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b387734af8_1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b387734af8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b387734af8_1_3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b387734af8_1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b387734af8_1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b387734af8_1_5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a411ca4a7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aa411ca4a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aa411ca4a7_0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a2d5afc9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aa2d5afc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aa2d5afc9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a411ca4a7_1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a411ca4a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aa411ca4a7_1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a411ca4a7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aa411ca4a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aa411ca4a7_0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a411ca4a7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aa411ca4a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aa411ca4a7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>
  <p:cSld name="节标题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定义版式">
  <p:cSld name="3_自定义版式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5"/>
          <p:cNvSpPr/>
          <p:nvPr>
            <p:ph idx="2" type="pic"/>
          </p:nvPr>
        </p:nvSpPr>
        <p:spPr>
          <a:xfrm>
            <a:off x="3357563" y="1734852"/>
            <a:ext cx="1106220" cy="1283215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tr" dir="81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5"/>
          <p:cNvSpPr/>
          <p:nvPr>
            <p:ph idx="3" type="pic"/>
          </p:nvPr>
        </p:nvSpPr>
        <p:spPr>
          <a:xfrm>
            <a:off x="4680218" y="1734852"/>
            <a:ext cx="1106220" cy="1283215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tr" dir="81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5"/>
          <p:cNvSpPr/>
          <p:nvPr>
            <p:ph idx="4" type="pic"/>
          </p:nvPr>
        </p:nvSpPr>
        <p:spPr>
          <a:xfrm>
            <a:off x="4680218" y="3151374"/>
            <a:ext cx="1106220" cy="1283215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tr" dir="81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5"/>
          <p:cNvSpPr/>
          <p:nvPr>
            <p:ph idx="5" type="pic"/>
          </p:nvPr>
        </p:nvSpPr>
        <p:spPr>
          <a:xfrm>
            <a:off x="3357563" y="3151374"/>
            <a:ext cx="1106220" cy="1283215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tr" dir="81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自定义版式">
  <p:cSld name="1_自定义版式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/>
          <p:nvPr>
            <p:ph idx="2" type="pic"/>
          </p:nvPr>
        </p:nvSpPr>
        <p:spPr>
          <a:xfrm>
            <a:off x="6391276" y="0"/>
            <a:ext cx="275272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自定义版式">
  <p:cSld name="5_自定义版式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/>
          <p:nvPr>
            <p:ph idx="2" type="pic"/>
          </p:nvPr>
        </p:nvSpPr>
        <p:spPr>
          <a:xfrm>
            <a:off x="4236723" y="1555414"/>
            <a:ext cx="3958217" cy="2547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50000">
              <a:srgbClr val="FBFBFB"/>
            </a:gs>
            <a:gs pos="100000">
              <a:srgbClr val="FCFCFC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C:\Users\Administrator\Desktop\PPT整理\用途\asf.png" id="11" name="Google Shape;11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1883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youtube.com/watch?v=JsoIBQnvGKI&amp;feature=youtu.be" TargetMode="External"/><Relationship Id="rId4" Type="http://schemas.openxmlformats.org/officeDocument/2006/relationships/hyperlink" Target="http://drive.google.com/file/d/1U-zBU2mKa6hUKLglsrx2xOtshM5xUr24/view" TargetMode="External"/><Relationship Id="rId5" Type="http://schemas.openxmlformats.org/officeDocument/2006/relationships/image" Target="../media/image32.jpg"/><Relationship Id="rId6" Type="http://schemas.openxmlformats.org/officeDocument/2006/relationships/hyperlink" Target="https://colab.research.google.com/drive/13-fWdtUSi9cB573oVLqDPYlJ7U94O5TG?usp=sharing" TargetMode="External"/><Relationship Id="rId7" Type="http://schemas.openxmlformats.org/officeDocument/2006/relationships/hyperlink" Target="http://drive.google.com/file/d/1PJkheYZ_QIEO-qxbjhSCwwyOg2WczhC0/view" TargetMode="External"/><Relationship Id="rId8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hyperlink" Target="https://drive.google.com/drive/folders/1veYb5kveCk9c8V5MSYeEcr_7yPHua9Rl?usp=sharing" TargetMode="External"/><Relationship Id="rId5" Type="http://schemas.openxmlformats.org/officeDocument/2006/relationships/hyperlink" Target="https://colab.research.google.com/drive/1W5WQVA5-EgZmYVFADdU4JNYxwi74G-t3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35.jpg"/><Relationship Id="rId5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hyperlink" Target="https://github.com/titu1994/Neural-Style-Transfer" TargetMode="External"/><Relationship Id="rId5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hyperlink" Target="https://github.com/titu1994/Neural-Style-Transf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lab.research.google.com/drive/14rGJRCrlF8-Mhalebf4mfUK_zua1c6cn" TargetMode="External"/><Relationship Id="rId4" Type="http://schemas.openxmlformats.org/officeDocument/2006/relationships/hyperlink" Target="https://github.com/zxhuang97/Official-implementation-StyleMixer" TargetMode="External"/><Relationship Id="rId5" Type="http://schemas.openxmlformats.org/officeDocument/2006/relationships/hyperlink" Target="https://becominghuman.ai/creating-intricate-art-with-neural-style-transfer-e5fee5f89481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/>
          <p:nvPr/>
        </p:nvSpPr>
        <p:spPr>
          <a:xfrm rot="2700000">
            <a:off x="7474061" y="4221928"/>
            <a:ext cx="399563" cy="399563"/>
          </a:xfrm>
          <a:prstGeom prst="roundRect">
            <a:avLst>
              <a:gd fmla="val 4810" name="adj"/>
            </a:avLst>
          </a:prstGeom>
          <a:solidFill>
            <a:srgbClr val="9C9899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" name="Google Shape;35;p1"/>
          <p:cNvSpPr/>
          <p:nvPr/>
        </p:nvSpPr>
        <p:spPr>
          <a:xfrm rot="2700000">
            <a:off x="6430345" y="1140972"/>
            <a:ext cx="1323803" cy="132380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" name="Google Shape;36;p1"/>
          <p:cNvSpPr/>
          <p:nvPr/>
        </p:nvSpPr>
        <p:spPr>
          <a:xfrm rot="2700000">
            <a:off x="5699113" y="2947008"/>
            <a:ext cx="1221683" cy="122168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" name="Google Shape;37;p1"/>
          <p:cNvSpPr/>
          <p:nvPr/>
        </p:nvSpPr>
        <p:spPr>
          <a:xfrm rot="2700000">
            <a:off x="7279982" y="2731542"/>
            <a:ext cx="840595" cy="840595"/>
          </a:xfrm>
          <a:prstGeom prst="roundRect">
            <a:avLst>
              <a:gd fmla="val 4810" name="adj"/>
            </a:avLst>
          </a:prstGeom>
          <a:solidFill>
            <a:srgbClr val="7F7F7F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" name="Google Shape;38;p1"/>
          <p:cNvSpPr/>
          <p:nvPr/>
        </p:nvSpPr>
        <p:spPr>
          <a:xfrm rot="2700000">
            <a:off x="7859058" y="2034386"/>
            <a:ext cx="636431" cy="636431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" name="Google Shape;39;p1"/>
          <p:cNvSpPr/>
          <p:nvPr/>
        </p:nvSpPr>
        <p:spPr>
          <a:xfrm rot="2700000">
            <a:off x="7942044" y="729761"/>
            <a:ext cx="532017" cy="532017"/>
          </a:xfrm>
          <a:prstGeom prst="roundRect">
            <a:avLst>
              <a:gd fmla="val 4810" name="adj"/>
            </a:avLst>
          </a:prstGeom>
          <a:solidFill>
            <a:srgbClr val="A5A5A5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" name="Google Shape;40;p1"/>
          <p:cNvSpPr/>
          <p:nvPr/>
        </p:nvSpPr>
        <p:spPr>
          <a:xfrm rot="-2700000">
            <a:off x="-1205537" y="92970"/>
            <a:ext cx="2151435" cy="2065377"/>
          </a:xfrm>
          <a:prstGeom prst="roundRect">
            <a:avLst>
              <a:gd fmla="val 8219" name="adj"/>
            </a:avLst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" name="Google Shape;41;p1"/>
          <p:cNvSpPr/>
          <p:nvPr/>
        </p:nvSpPr>
        <p:spPr>
          <a:xfrm rot="-2700000">
            <a:off x="967987" y="-869121"/>
            <a:ext cx="1425327" cy="1368314"/>
          </a:xfrm>
          <a:prstGeom prst="roundRect">
            <a:avLst>
              <a:gd fmla="val 8219" name="adj"/>
            </a:avLst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" name="Google Shape;42;p1"/>
          <p:cNvSpPr/>
          <p:nvPr/>
        </p:nvSpPr>
        <p:spPr>
          <a:xfrm rot="2700000">
            <a:off x="5569230" y="451226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" name="Google Shape;43;p1"/>
          <p:cNvSpPr/>
          <p:nvPr/>
        </p:nvSpPr>
        <p:spPr>
          <a:xfrm rot="2700000">
            <a:off x="7924084" y="441189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" name="Google Shape;44;p1"/>
          <p:cNvSpPr/>
          <p:nvPr/>
        </p:nvSpPr>
        <p:spPr>
          <a:xfrm rot="2700000">
            <a:off x="7875903" y="1686659"/>
            <a:ext cx="593998" cy="593998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" name="Google Shape;45;p1"/>
          <p:cNvSpPr/>
          <p:nvPr/>
        </p:nvSpPr>
        <p:spPr>
          <a:xfrm rot="2700000">
            <a:off x="6430345" y="757754"/>
            <a:ext cx="1323803" cy="1323803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" name="Google Shape;46;p1"/>
          <p:cNvSpPr/>
          <p:nvPr/>
        </p:nvSpPr>
        <p:spPr>
          <a:xfrm rot="2700000">
            <a:off x="7651901" y="2748553"/>
            <a:ext cx="806575" cy="806575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" name="Google Shape;47;p1"/>
          <p:cNvSpPr/>
          <p:nvPr/>
        </p:nvSpPr>
        <p:spPr>
          <a:xfrm rot="2700000">
            <a:off x="5702325" y="3377079"/>
            <a:ext cx="1182098" cy="1182098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" name="Google Shape;48;p1"/>
          <p:cNvSpPr/>
          <p:nvPr/>
        </p:nvSpPr>
        <p:spPr>
          <a:xfrm rot="2700000">
            <a:off x="4391728" y="3680354"/>
            <a:ext cx="637272" cy="63727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" name="Google Shape;49;p1"/>
          <p:cNvSpPr/>
          <p:nvPr/>
        </p:nvSpPr>
        <p:spPr>
          <a:xfrm rot="2700000">
            <a:off x="8304885" y="4287910"/>
            <a:ext cx="637272" cy="63727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" name="Google Shape;50;p1"/>
          <p:cNvSpPr/>
          <p:nvPr/>
        </p:nvSpPr>
        <p:spPr>
          <a:xfrm rot="2700000">
            <a:off x="7432318" y="3741845"/>
            <a:ext cx="507367" cy="507367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" name="Google Shape;51;p1"/>
          <p:cNvSpPr/>
          <p:nvPr/>
        </p:nvSpPr>
        <p:spPr>
          <a:xfrm rot="2700000">
            <a:off x="5329029" y="440750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" name="Google Shape;52;p1"/>
          <p:cNvSpPr/>
          <p:nvPr/>
        </p:nvSpPr>
        <p:spPr>
          <a:xfrm rot="2700000">
            <a:off x="8302864" y="384576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" name="Google Shape;53;p1"/>
          <p:cNvSpPr/>
          <p:nvPr/>
        </p:nvSpPr>
        <p:spPr>
          <a:xfrm rot="2700000">
            <a:off x="8313355" y="110811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" name="Google Shape;54;p1"/>
          <p:cNvSpPr/>
          <p:nvPr/>
        </p:nvSpPr>
        <p:spPr>
          <a:xfrm rot="2700000">
            <a:off x="6484684" y="277583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1537579" y="3454209"/>
            <a:ext cx="2050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450" u="none" cap="none" strike="noStrik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紀玥綺 B064020043 </a:t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5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張瓊云 B064020052 </a:t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5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李宛臻 B064020055</a:t>
            </a:r>
            <a:endParaRPr b="1" sz="145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330250" y="2045625"/>
            <a:ext cx="79194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75" spcFirstLastPara="1" rIns="91275" wrap="square" tIns="45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57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Transfer for Videos</a:t>
            </a:r>
            <a:endParaRPr b="1" sz="3657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7" name="Google Shape;57;p1"/>
          <p:cNvCxnSpPr/>
          <p:nvPr/>
        </p:nvCxnSpPr>
        <p:spPr>
          <a:xfrm rot="10800000">
            <a:off x="869458" y="2815387"/>
            <a:ext cx="4409251" cy="0"/>
          </a:xfrm>
          <a:prstGeom prst="straightConnector1">
            <a:avLst/>
          </a:prstGeom>
          <a:noFill/>
          <a:ln cap="flat" cmpd="sng" w="9525">
            <a:solidFill>
              <a:srgbClr val="37609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8" name="Google Shape;58;p1"/>
          <p:cNvGrpSpPr/>
          <p:nvPr/>
        </p:nvGrpSpPr>
        <p:grpSpPr>
          <a:xfrm>
            <a:off x="692961" y="3548383"/>
            <a:ext cx="717549" cy="618484"/>
            <a:chOff x="3484568" y="3959609"/>
            <a:chExt cx="539308" cy="464921"/>
          </a:xfrm>
        </p:grpSpPr>
        <p:sp>
          <p:nvSpPr>
            <p:cNvPr id="59" name="Google Shape;59;p1"/>
            <p:cNvSpPr/>
            <p:nvPr/>
          </p:nvSpPr>
          <p:spPr>
            <a:xfrm>
              <a:off x="3484568" y="3959609"/>
              <a:ext cx="539308" cy="464921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37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621202" y="4063904"/>
              <a:ext cx="266040" cy="256330"/>
            </a:xfrm>
            <a:custGeom>
              <a:rect b="b" l="l" r="r" t="t"/>
              <a:pathLst>
                <a:path extrusionOk="0" h="580" w="602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750">
        <p14:vortex dir="r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gb387734af8_1_445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256" name="Google Shape;256;gb387734af8_1_445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57" name="Google Shape;257;gb387734af8_1_445"/>
            <p:cNvSpPr/>
            <p:nvPr/>
          </p:nvSpPr>
          <p:spPr>
            <a:xfrm>
              <a:off x="1331643" y="255125"/>
              <a:ext cx="498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Project-</a:t>
              </a: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選擇要transfer 主角或是背景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258" name="Google Shape;258;gb387734af8_1_445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259" name="Google Shape;259;gb387734af8_1_445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60" name="Google Shape;260;gb387734af8_1_445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61" name="Google Shape;261;gb387734af8_1_445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62" name="Google Shape;262;gb387734af8_1_445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63" name="Google Shape;263;gb387734af8_1_445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64" name="Google Shape;264;gb387734af8_1_445"/>
              <p:cNvSpPr txBox="1"/>
              <p:nvPr/>
            </p:nvSpPr>
            <p:spPr>
              <a:xfrm>
                <a:off x="944545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</a:t>
                </a:r>
                <a:r>
                  <a:rPr b="1" lang="zh-CN"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pic>
        <p:nvPicPr>
          <p:cNvPr id="265" name="Google Shape;265;gb387734af8_1_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901" y="1501974"/>
            <a:ext cx="2988775" cy="24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b387734af8_1_445"/>
          <p:cNvSpPr txBox="1"/>
          <p:nvPr/>
        </p:nvSpPr>
        <p:spPr>
          <a:xfrm>
            <a:off x="2088450" y="4035800"/>
            <a:ext cx="1277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主角風格轉變</a:t>
            </a:r>
            <a:endParaRPr/>
          </a:p>
        </p:txBody>
      </p:sp>
      <p:sp>
        <p:nvSpPr>
          <p:cNvPr id="267" name="Google Shape;267;gb387734af8_1_445"/>
          <p:cNvSpPr txBox="1"/>
          <p:nvPr/>
        </p:nvSpPr>
        <p:spPr>
          <a:xfrm>
            <a:off x="5919575" y="4000900"/>
            <a:ext cx="1277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背景</a:t>
            </a:r>
            <a:r>
              <a:rPr lang="zh-CN"/>
              <a:t>風格轉變</a:t>
            </a:r>
            <a:endParaRPr/>
          </a:p>
        </p:txBody>
      </p:sp>
      <p:pic>
        <p:nvPicPr>
          <p:cNvPr id="268" name="Google Shape;268;gb387734af8_1_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700" y="1565275"/>
            <a:ext cx="3989201" cy="22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gb387734af8_1_163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275" name="Google Shape;275;gb387734af8_1_163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76" name="Google Shape;276;gb387734af8_1_163"/>
            <p:cNvSpPr/>
            <p:nvPr/>
          </p:nvSpPr>
          <p:spPr>
            <a:xfrm>
              <a:off x="1331640" y="255120"/>
              <a:ext cx="146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277" name="Google Shape;277;gb387734af8_1_163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278" name="Google Shape;278;gb387734af8_1_163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79" name="Google Shape;279;gb387734af8_1_163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80" name="Google Shape;280;gb387734af8_1_163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81" name="Google Shape;281;gb387734af8_1_163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82" name="Google Shape;282;gb387734af8_1_163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83" name="Google Shape;283;gb387734af8_1_163"/>
              <p:cNvSpPr txBox="1"/>
              <p:nvPr/>
            </p:nvSpPr>
            <p:spPr>
              <a:xfrm>
                <a:off x="944545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</a:t>
                </a:r>
                <a:r>
                  <a:rPr b="1" lang="zh-CN"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284" name="Google Shape;284;gb387734af8_1_163"/>
          <p:cNvSpPr/>
          <p:nvPr/>
        </p:nvSpPr>
        <p:spPr>
          <a:xfrm>
            <a:off x="1331648" y="255125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CN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transfer model</a:t>
            </a:r>
            <a:endParaRPr b="1" sz="20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5" name="Google Shape;285;gb387734af8_1_163"/>
          <p:cNvSpPr txBox="1"/>
          <p:nvPr/>
        </p:nvSpPr>
        <p:spPr>
          <a:xfrm>
            <a:off x="2243325" y="2518850"/>
            <a:ext cx="51288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b387734af8_1_163"/>
          <p:cNvSpPr txBox="1"/>
          <p:nvPr/>
        </p:nvSpPr>
        <p:spPr>
          <a:xfrm>
            <a:off x="1132725" y="1198925"/>
            <a:ext cx="7350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主要以論文</a:t>
            </a:r>
            <a:r>
              <a:rPr b="1" lang="zh-CN" sz="1600"/>
              <a:t>Improving the Neural Algorithm of Artistic Style</a:t>
            </a:r>
            <a:r>
              <a:rPr b="1" lang="zh-CN" sz="1600"/>
              <a:t>提出的方法。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該方法是以</a:t>
            </a:r>
            <a:r>
              <a:rPr b="1" lang="zh-CN" sz="1600">
                <a:solidFill>
                  <a:srgbClr val="FF0000"/>
                </a:solidFill>
              </a:rPr>
              <a:t>改進</a:t>
            </a:r>
            <a:r>
              <a:rPr b="1" lang="zh-CN" sz="1600"/>
              <a:t>論文</a:t>
            </a:r>
            <a:r>
              <a:rPr b="1" lang="zh-CN" sz="1600">
                <a:solidFill>
                  <a:schemeClr val="dk1"/>
                </a:solidFill>
              </a:rPr>
              <a:t>Image Style Transfer Using Convolutional Neural Networks的方法為主。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287" name="Google Shape;287;gb387734af8_1_163"/>
          <p:cNvSpPr txBox="1"/>
          <p:nvPr/>
        </p:nvSpPr>
        <p:spPr>
          <a:xfrm>
            <a:off x="2048925" y="2518850"/>
            <a:ext cx="5517600" cy="18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基於圖像迭代的方法，採最大均值差異：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優點：較容易調參、不需要有訓練的資料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缺點：計算的時間長、較依賴pre-train model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gb387734af8_1_281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294" name="Google Shape;294;gb387734af8_1_281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95" name="Google Shape;295;gb387734af8_1_281"/>
            <p:cNvSpPr/>
            <p:nvPr/>
          </p:nvSpPr>
          <p:spPr>
            <a:xfrm>
              <a:off x="1331640" y="255120"/>
              <a:ext cx="146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296" name="Google Shape;296;gb387734af8_1_281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297" name="Google Shape;297;gb387734af8_1_281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98" name="Google Shape;298;gb387734af8_1_281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99" name="Google Shape;299;gb387734af8_1_281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00" name="Google Shape;300;gb387734af8_1_281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01" name="Google Shape;301;gb387734af8_1_281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02" name="Google Shape;302;gb387734af8_1_281"/>
              <p:cNvSpPr txBox="1"/>
              <p:nvPr/>
            </p:nvSpPr>
            <p:spPr>
              <a:xfrm>
                <a:off x="944545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</a:t>
                </a:r>
                <a:r>
                  <a:rPr b="1" lang="zh-CN"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303" name="Google Shape;303;gb387734af8_1_281"/>
          <p:cNvSpPr/>
          <p:nvPr/>
        </p:nvSpPr>
        <p:spPr>
          <a:xfrm>
            <a:off x="1331648" y="255125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transfer model</a:t>
            </a:r>
            <a:endParaRPr b="1" sz="20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4" name="Google Shape;304;gb387734af8_1_281"/>
          <p:cNvSpPr txBox="1"/>
          <p:nvPr/>
        </p:nvSpPr>
        <p:spPr>
          <a:xfrm>
            <a:off x="279700" y="855625"/>
            <a:ext cx="67758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Image Style Transfer Using Convolutional Neural Networks</a:t>
            </a:r>
            <a:r>
              <a:rPr b="1" lang="zh-CN"/>
              <a:t>- </a:t>
            </a:r>
            <a:r>
              <a:rPr b="1" lang="zh-CN" sz="700"/>
              <a:t>Gatys L A, Ecker A S, Bethge M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05" name="Google Shape;305;gb387734af8_1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25" y="1346650"/>
            <a:ext cx="3989575" cy="2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b387734af8_1_281"/>
          <p:cNvSpPr txBox="1"/>
          <p:nvPr/>
        </p:nvSpPr>
        <p:spPr>
          <a:xfrm>
            <a:off x="4642575" y="3314650"/>
            <a:ext cx="43335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content reconstructions：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高層特徵：</a:t>
            </a:r>
            <a:r>
              <a:rPr lang="zh-CN">
                <a:solidFill>
                  <a:schemeClr val="dk1"/>
                </a:solidFill>
              </a:rPr>
              <a:t>輸入圖像的像素訊息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低層特徵：</a:t>
            </a:r>
            <a:r>
              <a:rPr lang="zh-CN">
                <a:solidFill>
                  <a:schemeClr val="dk1"/>
                </a:solidFill>
              </a:rPr>
              <a:t>輸入圖像的物體和佈局等資訊</a:t>
            </a:r>
            <a:endParaRPr/>
          </a:p>
        </p:txBody>
      </p:sp>
      <p:sp>
        <p:nvSpPr>
          <p:cNvPr id="307" name="Google Shape;307;gb387734af8_1_281"/>
          <p:cNvSpPr txBox="1"/>
          <p:nvPr/>
        </p:nvSpPr>
        <p:spPr>
          <a:xfrm>
            <a:off x="1439350" y="4134550"/>
            <a:ext cx="1644000" cy="190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lower layer</a:t>
            </a:r>
            <a:endParaRPr sz="1200"/>
          </a:p>
        </p:txBody>
      </p:sp>
      <p:sp>
        <p:nvSpPr>
          <p:cNvPr id="308" name="Google Shape;308;gb387734af8_1_281"/>
          <p:cNvSpPr txBox="1"/>
          <p:nvPr/>
        </p:nvSpPr>
        <p:spPr>
          <a:xfrm>
            <a:off x="3270975" y="4134550"/>
            <a:ext cx="1215900" cy="1905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higher</a:t>
            </a:r>
            <a:r>
              <a:rPr lang="zh-CN" sz="1200"/>
              <a:t> layer</a:t>
            </a:r>
            <a:endParaRPr sz="1200"/>
          </a:p>
        </p:txBody>
      </p:sp>
      <p:sp>
        <p:nvSpPr>
          <p:cNvPr id="309" name="Google Shape;309;gb387734af8_1_281"/>
          <p:cNvSpPr txBox="1"/>
          <p:nvPr/>
        </p:nvSpPr>
        <p:spPr>
          <a:xfrm>
            <a:off x="4713125" y="1397000"/>
            <a:ext cx="40359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style reconstructions: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不同層的特徵表達有不同的視覺效果，因此在後面提取style feature map的時候採用的是多層特徵的融合，這樣風格表達會更加豐富。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gb387734af8_1_487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316" name="Google Shape;316;gb387734af8_1_487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17" name="Google Shape;317;gb387734af8_1_487"/>
            <p:cNvSpPr/>
            <p:nvPr/>
          </p:nvSpPr>
          <p:spPr>
            <a:xfrm>
              <a:off x="1331640" y="255120"/>
              <a:ext cx="146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318" name="Google Shape;318;gb387734af8_1_487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319" name="Google Shape;319;gb387734af8_1_487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20" name="Google Shape;320;gb387734af8_1_487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21" name="Google Shape;321;gb387734af8_1_487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22" name="Google Shape;322;gb387734af8_1_487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23" name="Google Shape;323;gb387734af8_1_487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24" name="Google Shape;324;gb387734af8_1_487"/>
              <p:cNvSpPr txBox="1"/>
              <p:nvPr/>
            </p:nvSpPr>
            <p:spPr>
              <a:xfrm>
                <a:off x="944545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</a:t>
                </a:r>
                <a:r>
                  <a:rPr b="1" lang="zh-CN"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325" name="Google Shape;325;gb387734af8_1_487"/>
          <p:cNvSpPr/>
          <p:nvPr/>
        </p:nvSpPr>
        <p:spPr>
          <a:xfrm>
            <a:off x="1331648" y="255125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transfer model</a:t>
            </a:r>
            <a:endParaRPr b="1" sz="20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6" name="Google Shape;326;gb387734af8_1_487"/>
          <p:cNvSpPr txBox="1"/>
          <p:nvPr/>
        </p:nvSpPr>
        <p:spPr>
          <a:xfrm>
            <a:off x="279700" y="855625"/>
            <a:ext cx="67758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Image Style Transfer Using Convolutional Neural Networks- </a:t>
            </a:r>
            <a:r>
              <a:rPr b="1" lang="zh-CN" sz="700"/>
              <a:t>Gatys L A, Ecker A S, Bethge M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7" name="Google Shape;327;gb387734af8_1_487"/>
          <p:cNvSpPr txBox="1"/>
          <p:nvPr/>
        </p:nvSpPr>
        <p:spPr>
          <a:xfrm>
            <a:off x="5055800" y="1255825"/>
            <a:ext cx="40953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total</a:t>
            </a:r>
            <a:r>
              <a:rPr lang="zh-CN"/>
              <a:t> loss：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包含congtent和style兩部分，都有係數來控制權重</a:t>
            </a:r>
            <a:endParaRPr sz="1100"/>
          </a:p>
        </p:txBody>
      </p:sp>
      <p:sp>
        <p:nvSpPr>
          <p:cNvPr id="328" name="Google Shape;328;gb387734af8_1_487"/>
          <p:cNvSpPr txBox="1"/>
          <p:nvPr/>
        </p:nvSpPr>
        <p:spPr>
          <a:xfrm>
            <a:off x="350950" y="4524225"/>
            <a:ext cx="980700" cy="190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style </a:t>
            </a:r>
            <a:endParaRPr sz="1200"/>
          </a:p>
        </p:txBody>
      </p:sp>
      <p:sp>
        <p:nvSpPr>
          <p:cNvPr id="329" name="Google Shape;329;gb387734af8_1_487"/>
          <p:cNvSpPr txBox="1"/>
          <p:nvPr/>
        </p:nvSpPr>
        <p:spPr>
          <a:xfrm>
            <a:off x="2965350" y="1376675"/>
            <a:ext cx="1074900" cy="1905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total loss</a:t>
            </a:r>
            <a:endParaRPr sz="1200"/>
          </a:p>
        </p:txBody>
      </p:sp>
      <p:sp>
        <p:nvSpPr>
          <p:cNvPr id="330" name="Google Shape;330;gb387734af8_1_487"/>
          <p:cNvSpPr txBox="1"/>
          <p:nvPr/>
        </p:nvSpPr>
        <p:spPr>
          <a:xfrm>
            <a:off x="5085500" y="1873238"/>
            <a:ext cx="40359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style: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>
                <a:solidFill>
                  <a:schemeClr val="dk1"/>
                </a:solidFill>
              </a:rPr>
              <a:t>style image輸入到</a:t>
            </a:r>
            <a:r>
              <a:rPr lang="zh-CN" sz="1100"/>
              <a:t>VGG網路中，VGG的每個卷積層都可以得到很多feature map（</a:t>
            </a:r>
            <a:r>
              <a:rPr lang="zh-CN" sz="1100">
                <a:solidFill>
                  <a:schemeClr val="dk1"/>
                </a:solidFill>
              </a:rPr>
              <a:t>style representation</a:t>
            </a:r>
            <a:r>
              <a:rPr lang="zh-CN" sz="1100"/>
              <a:t>）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每一層的特徵</a:t>
            </a:r>
            <a:r>
              <a:rPr lang="zh-CN" sz="1100">
                <a:solidFill>
                  <a:schemeClr val="dk1"/>
                </a:solidFill>
              </a:rPr>
              <a:t>style representation</a:t>
            </a:r>
            <a:r>
              <a:rPr lang="zh-CN" sz="1100"/>
              <a:t>都將被保存下來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每個卷積層的右邊都有一個箭頭指向生成的feature map。</a:t>
            </a:r>
            <a:endParaRPr sz="1100"/>
          </a:p>
        </p:txBody>
      </p:sp>
      <p:sp>
        <p:nvSpPr>
          <p:cNvPr id="331" name="Google Shape;331;gb387734af8_1_487"/>
          <p:cNvSpPr txBox="1"/>
          <p:nvPr/>
        </p:nvSpPr>
        <p:spPr>
          <a:xfrm>
            <a:off x="4034550" y="4524225"/>
            <a:ext cx="1074900" cy="190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content</a:t>
            </a:r>
            <a:endParaRPr sz="1200"/>
          </a:p>
        </p:txBody>
      </p:sp>
      <p:sp>
        <p:nvSpPr>
          <p:cNvPr id="332" name="Google Shape;332;gb387734af8_1_487"/>
          <p:cNvSpPr txBox="1"/>
          <p:nvPr/>
        </p:nvSpPr>
        <p:spPr>
          <a:xfrm>
            <a:off x="5172200" y="3602125"/>
            <a:ext cx="38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content: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content image作為VGG網路的輸入，經過多個卷積和pool層，每層都會生成很多feature map（content representation）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只保存conv4層的feature map，conv4層的左邊有一個箭頭指向生成的feature map。採用高層</a:t>
            </a:r>
            <a:r>
              <a:rPr lang="zh-CN" sz="1100"/>
              <a:t>資訊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33" name="Google Shape;333;gb387734af8_1_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2" y="1688037"/>
            <a:ext cx="4975822" cy="277951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b387734af8_1_487"/>
          <p:cNvSpPr txBox="1"/>
          <p:nvPr/>
        </p:nvSpPr>
        <p:spPr>
          <a:xfrm>
            <a:off x="2467700" y="4524225"/>
            <a:ext cx="1074900" cy="190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白噪聲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gb387734af8_1_527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341" name="Google Shape;341;gb387734af8_1_527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42" name="Google Shape;342;gb387734af8_1_527"/>
            <p:cNvSpPr/>
            <p:nvPr/>
          </p:nvSpPr>
          <p:spPr>
            <a:xfrm>
              <a:off x="1331640" y="255120"/>
              <a:ext cx="146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343" name="Google Shape;343;gb387734af8_1_527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344" name="Google Shape;344;gb387734af8_1_527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45" name="Google Shape;345;gb387734af8_1_527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46" name="Google Shape;346;gb387734af8_1_527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47" name="Google Shape;347;gb387734af8_1_527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48" name="Google Shape;348;gb387734af8_1_527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49" name="Google Shape;349;gb387734af8_1_527"/>
              <p:cNvSpPr txBox="1"/>
              <p:nvPr/>
            </p:nvSpPr>
            <p:spPr>
              <a:xfrm>
                <a:off x="944545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</a:t>
                </a:r>
                <a:r>
                  <a:rPr b="1" lang="zh-CN"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350" name="Google Shape;350;gb387734af8_1_527"/>
          <p:cNvSpPr/>
          <p:nvPr/>
        </p:nvSpPr>
        <p:spPr>
          <a:xfrm>
            <a:off x="1331648" y="255125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transfer model</a:t>
            </a:r>
            <a:endParaRPr b="1" sz="20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1" name="Google Shape;351;gb387734af8_1_527"/>
          <p:cNvSpPr txBox="1"/>
          <p:nvPr/>
        </p:nvSpPr>
        <p:spPr>
          <a:xfrm>
            <a:off x="279700" y="855625"/>
            <a:ext cx="67758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Image Style Transfer Using Convolutional Neural Networks- </a:t>
            </a:r>
            <a:r>
              <a:rPr b="1" lang="zh-CN" sz="700"/>
              <a:t>Gatys L A, Ecker A S, Bethge M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52" name="Google Shape;352;gb387734af8_1_527"/>
          <p:cNvSpPr txBox="1"/>
          <p:nvPr/>
        </p:nvSpPr>
        <p:spPr>
          <a:xfrm>
            <a:off x="5097425" y="1448450"/>
            <a:ext cx="4095300" cy="30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生成的隨機白噪聲圖像：</a:t>
            </a:r>
            <a:endParaRPr sz="12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zh-CN" sz="1100">
                <a:solidFill>
                  <a:schemeClr val="dk1"/>
                </a:solidFill>
              </a:rPr>
              <a:t>作為VGG網絡的輸入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zh-CN" sz="1100">
                <a:solidFill>
                  <a:schemeClr val="dk1"/>
                </a:solidFill>
              </a:rPr>
              <a:t>每個卷積層都可以計算出style features Gl和content fetures Fl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zh-CN" sz="1100">
                <a:solidFill>
                  <a:schemeClr val="dk1"/>
                </a:solidFill>
              </a:rPr>
              <a:t>FI：每個卷積層的feature map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zh-CN" sz="1100">
                <a:solidFill>
                  <a:schemeClr val="dk1"/>
                </a:solidFill>
              </a:rPr>
              <a:t>GI：根據Fl利用Gram矩陣計算得到數值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sz="1100">
                <a:solidFill>
                  <a:schemeClr val="dk1"/>
                </a:solidFill>
              </a:rPr>
              <a:t>Gram矩陣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zh-CN" sz="1100">
                <a:solidFill>
                  <a:schemeClr val="dk1"/>
                </a:solidFill>
              </a:rPr>
              <a:t>對兩個feature map求內積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zh-CN" sz="1100">
                <a:solidFill>
                  <a:schemeClr val="dk1"/>
                </a:solidFill>
              </a:rPr>
              <a:t>為了表達圖像的紋理特徵（content representation）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3" name="Google Shape;353;gb387734af8_1_527"/>
          <p:cNvSpPr txBox="1"/>
          <p:nvPr/>
        </p:nvSpPr>
        <p:spPr>
          <a:xfrm>
            <a:off x="350950" y="4524225"/>
            <a:ext cx="980700" cy="190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style </a:t>
            </a:r>
            <a:endParaRPr sz="1200"/>
          </a:p>
        </p:txBody>
      </p:sp>
      <p:sp>
        <p:nvSpPr>
          <p:cNvPr id="354" name="Google Shape;354;gb387734af8_1_527"/>
          <p:cNvSpPr txBox="1"/>
          <p:nvPr/>
        </p:nvSpPr>
        <p:spPr>
          <a:xfrm>
            <a:off x="2965350" y="1376675"/>
            <a:ext cx="1074900" cy="1905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total loss</a:t>
            </a:r>
            <a:endParaRPr sz="1200"/>
          </a:p>
        </p:txBody>
      </p:sp>
      <p:sp>
        <p:nvSpPr>
          <p:cNvPr id="355" name="Google Shape;355;gb387734af8_1_527"/>
          <p:cNvSpPr txBox="1"/>
          <p:nvPr/>
        </p:nvSpPr>
        <p:spPr>
          <a:xfrm>
            <a:off x="4034550" y="4524225"/>
            <a:ext cx="1074900" cy="190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content</a:t>
            </a:r>
            <a:endParaRPr sz="1200"/>
          </a:p>
        </p:txBody>
      </p:sp>
      <p:pic>
        <p:nvPicPr>
          <p:cNvPr id="356" name="Google Shape;356;gb387734af8_1_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2" y="1688037"/>
            <a:ext cx="4975822" cy="277951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b387734af8_1_527"/>
          <p:cNvSpPr txBox="1"/>
          <p:nvPr/>
        </p:nvSpPr>
        <p:spPr>
          <a:xfrm>
            <a:off x="2467700" y="4524225"/>
            <a:ext cx="1074900" cy="190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白噪聲</a:t>
            </a:r>
            <a:endParaRPr sz="1200"/>
          </a:p>
        </p:txBody>
      </p:sp>
      <p:pic>
        <p:nvPicPr>
          <p:cNvPr id="358" name="Google Shape;358;gb387734af8_1_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025" y="2753025"/>
            <a:ext cx="158115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gb387734af8_1_311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365" name="Google Shape;365;gb387734af8_1_311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66" name="Google Shape;366;gb387734af8_1_311"/>
            <p:cNvSpPr/>
            <p:nvPr/>
          </p:nvSpPr>
          <p:spPr>
            <a:xfrm>
              <a:off x="1331640" y="255120"/>
              <a:ext cx="146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367" name="Google Shape;367;gb387734af8_1_311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368" name="Google Shape;368;gb387734af8_1_311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69" name="Google Shape;369;gb387734af8_1_311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70" name="Google Shape;370;gb387734af8_1_311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71" name="Google Shape;371;gb387734af8_1_311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72" name="Google Shape;372;gb387734af8_1_311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73" name="Google Shape;373;gb387734af8_1_311"/>
              <p:cNvSpPr txBox="1"/>
              <p:nvPr/>
            </p:nvSpPr>
            <p:spPr>
              <a:xfrm>
                <a:off x="944545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</a:t>
                </a:r>
                <a:r>
                  <a:rPr b="1" lang="zh-CN"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374" name="Google Shape;374;gb387734af8_1_311"/>
          <p:cNvSpPr/>
          <p:nvPr/>
        </p:nvSpPr>
        <p:spPr>
          <a:xfrm>
            <a:off x="1331648" y="255125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transfer model</a:t>
            </a:r>
            <a:endParaRPr b="1" sz="20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5" name="Google Shape;375;gb387734af8_1_311"/>
          <p:cNvSpPr txBox="1"/>
          <p:nvPr/>
        </p:nvSpPr>
        <p:spPr>
          <a:xfrm>
            <a:off x="279700" y="855625"/>
            <a:ext cx="51288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</a:rPr>
              <a:t>I</a:t>
            </a:r>
            <a:r>
              <a:rPr b="1" lang="zh-CN">
                <a:solidFill>
                  <a:schemeClr val="dk1"/>
                </a:solidFill>
              </a:rPr>
              <a:t>mproving the Neural Algorithm of Artistic Style- </a:t>
            </a:r>
            <a:r>
              <a:rPr b="1" lang="zh-CN" sz="700">
                <a:solidFill>
                  <a:schemeClr val="dk1"/>
                </a:solidFill>
              </a:rPr>
              <a:t>Novak R, Nikulin Y.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6" name="Google Shape;376;gb387734af8_1_311"/>
          <p:cNvSpPr txBox="1"/>
          <p:nvPr/>
        </p:nvSpPr>
        <p:spPr>
          <a:xfrm>
            <a:off x="566300" y="1506050"/>
            <a:ext cx="61182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主要改進地方有：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zh-CN" sz="1300"/>
              <a:t>Geometric Layer 權重調整</a:t>
            </a:r>
            <a:r>
              <a:rPr lang="zh-CN" sz="1300"/>
              <a:t>，以進行style推論：透過使用相同的層來減少style和content的separation</a:t>
            </a:r>
            <a:r>
              <a:rPr lang="zh-CN" sz="1300">
                <a:solidFill>
                  <a:srgbClr val="212121"/>
                </a:solidFill>
                <a:highlight>
                  <a:srgbClr val="FFFFFF"/>
                </a:highlight>
              </a:rPr>
              <a:t>。</a:t>
            </a:r>
            <a:endParaRPr sz="13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CN" sz="1300"/>
              <a:t>使用</a:t>
            </a:r>
            <a:r>
              <a:rPr b="1" lang="zh-CN" sz="1300"/>
              <a:t>VGG-19的所有16個卷積層</a:t>
            </a:r>
            <a:r>
              <a:rPr lang="zh-CN" sz="1300"/>
              <a:t>進行style inference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zh-CN" sz="1300"/>
              <a:t>Activation Shift of gram matrix</a:t>
            </a:r>
            <a:r>
              <a:rPr lang="zh-CN" sz="1300"/>
              <a:t>: 稀疏的Gram matrix 很容易被誤解 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zh-CN" sz="1300"/>
              <a:t>Correlation Chain</a:t>
            </a:r>
            <a:r>
              <a:rPr lang="zh-CN" sz="1300"/>
              <a:t>：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原始的Gram matrices是</a:t>
            </a:r>
            <a:r>
              <a:rPr lang="zh-CN" sz="1300" u="sng"/>
              <a:t>逐層</a:t>
            </a:r>
            <a:r>
              <a:rPr lang="zh-CN" sz="1300"/>
              <a:t>計算的，用來檢查相同維度的feature是否一起出現來構建feature map。 提出使用inter-dimensional cross-correlation，即為</a:t>
            </a:r>
            <a:r>
              <a:rPr lang="zh-CN" sz="1300" u="sng"/>
              <a:t>each layer</a:t>
            </a:r>
            <a:r>
              <a:rPr lang="zh-CN" sz="1300"/>
              <a:t>計算Gram矩陣。 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cxnSp>
        <p:nvCxnSpPr>
          <p:cNvPr id="377" name="Google Shape;377;gb387734af8_1_311"/>
          <p:cNvCxnSpPr>
            <a:endCxn id="378" idx="1"/>
          </p:cNvCxnSpPr>
          <p:nvPr/>
        </p:nvCxnSpPr>
        <p:spPr>
          <a:xfrm flipH="1" rot="10800000">
            <a:off x="5039150" y="2571750"/>
            <a:ext cx="1134600" cy="78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gb387734af8_1_311"/>
          <p:cNvSpPr txBox="1"/>
          <p:nvPr/>
        </p:nvSpPr>
        <p:spPr>
          <a:xfrm>
            <a:off x="6173750" y="2260350"/>
            <a:ext cx="1626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38761D"/>
                </a:solidFill>
              </a:rPr>
              <a:t>VGG-16(13conv)</a:t>
            </a:r>
            <a:endParaRPr sz="1300">
              <a:solidFill>
                <a:srgbClr val="38761D"/>
              </a:solidFill>
            </a:endParaRPr>
          </a:p>
        </p:txBody>
      </p:sp>
      <p:pic>
        <p:nvPicPr>
          <p:cNvPr id="379" name="Google Shape;379;gb387734af8_1_311"/>
          <p:cNvPicPr preferRelativeResize="0"/>
          <p:nvPr/>
        </p:nvPicPr>
        <p:blipFill rotWithShape="1">
          <a:blip r:embed="rId3">
            <a:alphaModFix/>
          </a:blip>
          <a:srcRect b="0" l="0" r="7825" t="0"/>
          <a:stretch/>
        </p:blipFill>
        <p:spPr>
          <a:xfrm>
            <a:off x="6266100" y="2817627"/>
            <a:ext cx="599625" cy="30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b387734af8_1_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225" y="2793263"/>
            <a:ext cx="1539311" cy="35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gb387734af8_1_311"/>
          <p:cNvCxnSpPr>
            <a:stCxn id="379" idx="3"/>
            <a:endCxn id="380" idx="1"/>
          </p:cNvCxnSpPr>
          <p:nvPr/>
        </p:nvCxnSpPr>
        <p:spPr>
          <a:xfrm>
            <a:off x="6865725" y="2968356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b387734af8_1_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45" y="152400"/>
            <a:ext cx="7885119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b387734af8_1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02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gb387734af8_1_9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400" name="Google Shape;400;gb387734af8_1_9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01" name="Google Shape;401;gb387734af8_1_9"/>
            <p:cNvSpPr/>
            <p:nvPr/>
          </p:nvSpPr>
          <p:spPr>
            <a:xfrm>
              <a:off x="1331647" y="255125"/>
              <a:ext cx="360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為什麼不用一般的invert?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402" name="Google Shape;402;gb387734af8_1_9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403" name="Google Shape;403;gb387734af8_1_9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04" name="Google Shape;404;gb387734af8_1_9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05" name="Google Shape;405;gb387734af8_1_9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06" name="Google Shape;406;gb387734af8_1_9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07" name="Google Shape;407;gb387734af8_1_9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08" name="Google Shape;408;gb387734af8_1_9"/>
              <p:cNvSpPr txBox="1"/>
              <p:nvPr/>
            </p:nvSpPr>
            <p:spPr>
              <a:xfrm>
                <a:off x="944545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</a:t>
                </a:r>
                <a:r>
                  <a:rPr b="1" lang="zh-CN"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409" name="Google Shape;409;gb387734af8_1_9"/>
          <p:cNvSpPr txBox="1"/>
          <p:nvPr/>
        </p:nvSpPr>
        <p:spPr>
          <a:xfrm>
            <a:off x="3982675" y="1577563"/>
            <a:ext cx="1070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原圖</a:t>
            </a:r>
            <a:endParaRPr/>
          </a:p>
        </p:txBody>
      </p:sp>
      <p:sp>
        <p:nvSpPr>
          <p:cNvPr id="410" name="Google Shape;410;gb387734af8_1_9"/>
          <p:cNvSpPr txBox="1"/>
          <p:nvPr/>
        </p:nvSpPr>
        <p:spPr>
          <a:xfrm>
            <a:off x="4122475" y="3708575"/>
            <a:ext cx="1670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灰階後invert的</a:t>
            </a:r>
            <a:r>
              <a:rPr lang="zh-CN"/>
              <a:t>圖</a:t>
            </a:r>
            <a:endParaRPr/>
          </a:p>
        </p:txBody>
      </p:sp>
      <p:pic>
        <p:nvPicPr>
          <p:cNvPr id="411" name="Google Shape;411;gb387734af8_1_9"/>
          <p:cNvPicPr preferRelativeResize="0"/>
          <p:nvPr/>
        </p:nvPicPr>
        <p:blipFill rotWithShape="1">
          <a:blip r:embed="rId3">
            <a:alphaModFix/>
          </a:blip>
          <a:srcRect b="0" l="6402" r="7538" t="13926"/>
          <a:stretch/>
        </p:blipFill>
        <p:spPr>
          <a:xfrm>
            <a:off x="5583100" y="1517347"/>
            <a:ext cx="3148375" cy="201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b387734af8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100" y="2988135"/>
            <a:ext cx="3148376" cy="18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b387734af8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100" y="945025"/>
            <a:ext cx="3148376" cy="18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b387734af8_1_9"/>
          <p:cNvSpPr txBox="1"/>
          <p:nvPr/>
        </p:nvSpPr>
        <p:spPr>
          <a:xfrm>
            <a:off x="6226852" y="3582550"/>
            <a:ext cx="1979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style stransfer後的</a:t>
            </a:r>
            <a:r>
              <a:rPr lang="zh-CN"/>
              <a:t>圖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gb387734af8_1_43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421" name="Google Shape;421;gb387734af8_1_43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22" name="Google Shape;422;gb387734af8_1_43"/>
            <p:cNvSpPr/>
            <p:nvPr/>
          </p:nvSpPr>
          <p:spPr>
            <a:xfrm>
              <a:off x="1331647" y="255125"/>
              <a:ext cx="360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為什麼不用一般的invert?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423" name="Google Shape;423;gb387734af8_1_43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424" name="Google Shape;424;gb387734af8_1_43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25" name="Google Shape;425;gb387734af8_1_43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26" name="Google Shape;426;gb387734af8_1_43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27" name="Google Shape;427;gb387734af8_1_43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28" name="Google Shape;428;gb387734af8_1_43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29" name="Google Shape;429;gb387734af8_1_43"/>
              <p:cNvSpPr txBox="1"/>
              <p:nvPr/>
            </p:nvSpPr>
            <p:spPr>
              <a:xfrm>
                <a:off x="944545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</a:t>
                </a:r>
                <a:r>
                  <a:rPr b="1" lang="zh-CN"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430" name="Google Shape;430;gb387734af8_1_43"/>
          <p:cNvSpPr txBox="1"/>
          <p:nvPr/>
        </p:nvSpPr>
        <p:spPr>
          <a:xfrm>
            <a:off x="3982675" y="1577563"/>
            <a:ext cx="1070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原圖</a:t>
            </a:r>
            <a:endParaRPr/>
          </a:p>
        </p:txBody>
      </p:sp>
      <p:sp>
        <p:nvSpPr>
          <p:cNvPr id="431" name="Google Shape;431;gb387734af8_1_43"/>
          <p:cNvSpPr txBox="1"/>
          <p:nvPr/>
        </p:nvSpPr>
        <p:spPr>
          <a:xfrm>
            <a:off x="4122475" y="3708575"/>
            <a:ext cx="1670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灰階後invert的圖</a:t>
            </a:r>
            <a:endParaRPr/>
          </a:p>
        </p:txBody>
      </p:sp>
      <p:pic>
        <p:nvPicPr>
          <p:cNvPr id="432" name="Google Shape;432;gb387734af8_1_43"/>
          <p:cNvPicPr preferRelativeResize="0"/>
          <p:nvPr/>
        </p:nvPicPr>
        <p:blipFill rotWithShape="1">
          <a:blip r:embed="rId3">
            <a:alphaModFix/>
          </a:blip>
          <a:srcRect b="0" l="6402" r="7538" t="13926"/>
          <a:stretch/>
        </p:blipFill>
        <p:spPr>
          <a:xfrm>
            <a:off x="5583100" y="1517347"/>
            <a:ext cx="3148375" cy="201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b387734af8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100" y="2988135"/>
            <a:ext cx="3148376" cy="18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b387734af8_1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100" y="945025"/>
            <a:ext cx="3148376" cy="18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b387734af8_1_43"/>
          <p:cNvSpPr txBox="1"/>
          <p:nvPr/>
        </p:nvSpPr>
        <p:spPr>
          <a:xfrm>
            <a:off x="6226852" y="3582550"/>
            <a:ext cx="1979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style stransfer後的圖</a:t>
            </a:r>
            <a:endParaRPr/>
          </a:p>
        </p:txBody>
      </p:sp>
      <p:sp>
        <p:nvSpPr>
          <p:cNvPr id="436" name="Google Shape;436;gb387734af8_1_43"/>
          <p:cNvSpPr txBox="1"/>
          <p:nvPr/>
        </p:nvSpPr>
        <p:spPr>
          <a:xfrm>
            <a:off x="5312025" y="4163975"/>
            <a:ext cx="2373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選擇用segment的方式，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抓取我們要的主角位置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437" name="Google Shape;437;gb387734af8_1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6050" y="4120650"/>
            <a:ext cx="1421401" cy="8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/>
          <p:nvPr/>
        </p:nvSpPr>
        <p:spPr>
          <a:xfrm>
            <a:off x="940108" y="1611844"/>
            <a:ext cx="2212496" cy="1960914"/>
          </a:xfrm>
          <a:custGeom>
            <a:rect b="b" l="l" r="r" t="t"/>
            <a:pathLst>
              <a:path extrusionOk="0" h="1218" w="1375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A5A5A5"/>
          </a:solidFill>
          <a:ln cap="flat" cmpd="sng" w="1587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5A9E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115616" y="1676240"/>
            <a:ext cx="2212496" cy="1960914"/>
          </a:xfrm>
          <a:custGeom>
            <a:rect b="b" l="l" r="r" t="t"/>
            <a:pathLst>
              <a:path extrusionOk="0" h="1218" w="1375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rgbClr val="FEFEFE"/>
              </a:gs>
            </a:gsLst>
            <a:lin ang="2700000" scaled="0"/>
          </a:gradFill>
          <a:ln cap="flat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266700" rotWithShape="0" algn="tl" dir="6780000" dist="2032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5A9E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357873" y="2119935"/>
            <a:ext cx="1638756" cy="784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5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 b="1" sz="45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1354831" y="2812961"/>
            <a:ext cx="1644841" cy="380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Microsoft Yahei"/>
              <a:buNone/>
            </a:pPr>
            <a:r>
              <a:rPr b="1" lang="zh-CN" sz="18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CONTENTS</a:t>
            </a:r>
            <a:endParaRPr b="1" sz="18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70" name="Google Shape;70;p2"/>
          <p:cNvGrpSpPr/>
          <p:nvPr/>
        </p:nvGrpSpPr>
        <p:grpSpPr>
          <a:xfrm>
            <a:off x="4122204" y="974476"/>
            <a:ext cx="3906180" cy="729115"/>
            <a:chOff x="3746216" y="742253"/>
            <a:chExt cx="3906180" cy="729115"/>
          </a:xfrm>
        </p:grpSpPr>
        <p:sp>
          <p:nvSpPr>
            <p:cNvPr id="71" name="Google Shape;71;p2"/>
            <p:cNvSpPr/>
            <p:nvPr/>
          </p:nvSpPr>
          <p:spPr>
            <a:xfrm>
              <a:off x="4099343" y="854782"/>
              <a:ext cx="3553053" cy="504056"/>
            </a:xfrm>
            <a:prstGeom prst="rect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08004" y="926324"/>
              <a:ext cx="2484276" cy="377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主題描述</a:t>
              </a:r>
              <a:endParaRPr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73" name="Google Shape;73;p2"/>
            <p:cNvGrpSpPr/>
            <p:nvPr/>
          </p:nvGrpSpPr>
          <p:grpSpPr>
            <a:xfrm>
              <a:off x="3746216" y="742253"/>
              <a:ext cx="729115" cy="729115"/>
              <a:chOff x="3746216" y="747725"/>
              <a:chExt cx="729115" cy="729115"/>
            </a:xfrm>
          </p:grpSpPr>
          <p:sp>
            <p:nvSpPr>
              <p:cNvPr id="74" name="Google Shape;74;p2"/>
              <p:cNvSpPr/>
              <p:nvPr/>
            </p:nvSpPr>
            <p:spPr>
              <a:xfrm rot="2700000">
                <a:off x="3852992" y="854501"/>
                <a:ext cx="515562" cy="515562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139700" rotWithShape="0" algn="t" dir="5400000" dist="1397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923928" y="862866"/>
                <a:ext cx="351699" cy="484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27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1</a:t>
                </a:r>
                <a:endParaRPr b="1" sz="27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id="76" name="Google Shape;76;p2"/>
          <p:cNvGrpSpPr/>
          <p:nvPr/>
        </p:nvGrpSpPr>
        <p:grpSpPr>
          <a:xfrm>
            <a:off x="4121132" y="1830959"/>
            <a:ext cx="3906180" cy="729115"/>
            <a:chOff x="3746216" y="742253"/>
            <a:chExt cx="3906180" cy="729115"/>
          </a:xfrm>
        </p:grpSpPr>
        <p:sp>
          <p:nvSpPr>
            <p:cNvPr id="77" name="Google Shape;77;p2"/>
            <p:cNvSpPr/>
            <p:nvPr/>
          </p:nvSpPr>
          <p:spPr>
            <a:xfrm>
              <a:off x="4099343" y="854782"/>
              <a:ext cx="3553053" cy="504056"/>
            </a:xfrm>
            <a:prstGeom prst="rect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608004" y="926324"/>
              <a:ext cx="2484276" cy="377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開發過程</a:t>
              </a:r>
              <a:endParaRPr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79" name="Google Shape;79;p2"/>
            <p:cNvGrpSpPr/>
            <p:nvPr/>
          </p:nvGrpSpPr>
          <p:grpSpPr>
            <a:xfrm>
              <a:off x="3746216" y="742253"/>
              <a:ext cx="729115" cy="729115"/>
              <a:chOff x="3746216" y="747725"/>
              <a:chExt cx="729115" cy="729115"/>
            </a:xfrm>
          </p:grpSpPr>
          <p:sp>
            <p:nvSpPr>
              <p:cNvPr id="80" name="Google Shape;80;p2"/>
              <p:cNvSpPr/>
              <p:nvPr/>
            </p:nvSpPr>
            <p:spPr>
              <a:xfrm rot="2700000">
                <a:off x="3852992" y="854501"/>
                <a:ext cx="515562" cy="515562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139700" rotWithShape="0" algn="t" dir="5400000" dist="1397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923928" y="862866"/>
                <a:ext cx="351699" cy="484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27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</a:t>
                </a:r>
                <a:endParaRPr b="1" sz="27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id="82" name="Google Shape;82;p2"/>
          <p:cNvGrpSpPr/>
          <p:nvPr/>
        </p:nvGrpSpPr>
        <p:grpSpPr>
          <a:xfrm>
            <a:off x="4122204" y="2613722"/>
            <a:ext cx="3906180" cy="729115"/>
            <a:chOff x="3746216" y="742253"/>
            <a:chExt cx="3906180" cy="729115"/>
          </a:xfrm>
        </p:grpSpPr>
        <p:sp>
          <p:nvSpPr>
            <p:cNvPr id="83" name="Google Shape;83;p2"/>
            <p:cNvSpPr/>
            <p:nvPr/>
          </p:nvSpPr>
          <p:spPr>
            <a:xfrm>
              <a:off x="4099343" y="854782"/>
              <a:ext cx="3553053" cy="504056"/>
            </a:xfrm>
            <a:prstGeom prst="rect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608004" y="926324"/>
              <a:ext cx="2484276" cy="377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成果展示</a:t>
              </a:r>
              <a:endParaRPr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85" name="Google Shape;85;p2"/>
            <p:cNvGrpSpPr/>
            <p:nvPr/>
          </p:nvGrpSpPr>
          <p:grpSpPr>
            <a:xfrm>
              <a:off x="3746216" y="742253"/>
              <a:ext cx="729115" cy="729115"/>
              <a:chOff x="3746216" y="747725"/>
              <a:chExt cx="729115" cy="729115"/>
            </a:xfrm>
          </p:grpSpPr>
          <p:sp>
            <p:nvSpPr>
              <p:cNvPr id="86" name="Google Shape;86;p2"/>
              <p:cNvSpPr/>
              <p:nvPr/>
            </p:nvSpPr>
            <p:spPr>
              <a:xfrm rot="2700000">
                <a:off x="3852992" y="854501"/>
                <a:ext cx="515562" cy="515562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139700" rotWithShape="0" algn="t" dir="5400000" dist="1397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923928" y="862866"/>
                <a:ext cx="351699" cy="484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27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3</a:t>
                </a:r>
                <a:endParaRPr b="1" sz="27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id="88" name="Google Shape;88;p2"/>
          <p:cNvGrpSpPr/>
          <p:nvPr/>
        </p:nvGrpSpPr>
        <p:grpSpPr>
          <a:xfrm>
            <a:off x="4107456" y="3461580"/>
            <a:ext cx="3906180" cy="729115"/>
            <a:chOff x="3746216" y="742253"/>
            <a:chExt cx="3906180" cy="729115"/>
          </a:xfrm>
        </p:grpSpPr>
        <p:sp>
          <p:nvSpPr>
            <p:cNvPr id="89" name="Google Shape;89;p2"/>
            <p:cNvSpPr/>
            <p:nvPr/>
          </p:nvSpPr>
          <p:spPr>
            <a:xfrm>
              <a:off x="4099343" y="854782"/>
              <a:ext cx="3553053" cy="504056"/>
            </a:xfrm>
            <a:prstGeom prst="rect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608004" y="926324"/>
              <a:ext cx="2484276" cy="377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未來發展</a:t>
              </a:r>
              <a:endParaRPr/>
            </a:p>
          </p:txBody>
        </p:sp>
        <p:grpSp>
          <p:nvGrpSpPr>
            <p:cNvPr id="91" name="Google Shape;91;p2"/>
            <p:cNvGrpSpPr/>
            <p:nvPr/>
          </p:nvGrpSpPr>
          <p:grpSpPr>
            <a:xfrm>
              <a:off x="3746216" y="742253"/>
              <a:ext cx="729115" cy="729115"/>
              <a:chOff x="3746216" y="747725"/>
              <a:chExt cx="729115" cy="729115"/>
            </a:xfrm>
          </p:grpSpPr>
          <p:sp>
            <p:nvSpPr>
              <p:cNvPr id="92" name="Google Shape;92;p2"/>
              <p:cNvSpPr/>
              <p:nvPr/>
            </p:nvSpPr>
            <p:spPr>
              <a:xfrm rot="2700000">
                <a:off x="3852992" y="854501"/>
                <a:ext cx="515562" cy="515562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139700" rotWithShape="0" algn="t" dir="5400000" dist="1397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923928" y="862866"/>
                <a:ext cx="351699" cy="484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27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4</a:t>
                </a:r>
                <a:endParaRPr b="1" sz="27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gb387734af8_0_113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444" name="Google Shape;444;gb387734af8_0_113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45" name="Google Shape;445;gb387734af8_0_113"/>
            <p:cNvSpPr/>
            <p:nvPr/>
          </p:nvSpPr>
          <p:spPr>
            <a:xfrm>
              <a:off x="1331654" y="255125"/>
              <a:ext cx="306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Segment - U2Net</a:t>
              </a:r>
              <a:endParaRPr/>
            </a:p>
          </p:txBody>
        </p:sp>
        <p:grpSp>
          <p:nvGrpSpPr>
            <p:cNvPr id="446" name="Google Shape;446;gb387734af8_0_113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447" name="Google Shape;447;gb387734af8_0_113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48" name="Google Shape;448;gb387734af8_0_113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49" name="Google Shape;449;gb387734af8_0_113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50" name="Google Shape;450;gb387734af8_0_113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51" name="Google Shape;451;gb387734af8_0_113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52" name="Google Shape;452;gb387734af8_0_113"/>
              <p:cNvSpPr txBox="1"/>
              <p:nvPr/>
            </p:nvSpPr>
            <p:spPr>
              <a:xfrm>
                <a:off x="944543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02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453" name="Google Shape;453;gb387734af8_0_113"/>
            <p:cNvSpPr/>
            <p:nvPr/>
          </p:nvSpPr>
          <p:spPr>
            <a:xfrm>
              <a:off x="7433343" y="155730"/>
              <a:ext cx="137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id="454" name="Google Shape;454;gb387734af8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26" y="1258741"/>
            <a:ext cx="3483758" cy="204208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b387734af8_0_113"/>
          <p:cNvSpPr/>
          <p:nvPr/>
        </p:nvSpPr>
        <p:spPr>
          <a:xfrm>
            <a:off x="1892415" y="798251"/>
            <a:ext cx="7899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UNet</a:t>
            </a:r>
            <a:endParaRPr b="1" sz="17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6" name="Google Shape;456;gb387734af8_0_113"/>
          <p:cNvSpPr/>
          <p:nvPr/>
        </p:nvSpPr>
        <p:spPr>
          <a:xfrm>
            <a:off x="6182346" y="748250"/>
            <a:ext cx="10791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U2Net</a:t>
            </a:r>
            <a:endParaRPr b="1" sz="17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7" name="Google Shape;457;gb387734af8_0_113"/>
          <p:cNvSpPr txBox="1"/>
          <p:nvPr/>
        </p:nvSpPr>
        <p:spPr>
          <a:xfrm>
            <a:off x="215575" y="4630418"/>
            <a:ext cx="860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U2 -Net: Going Deeper with Nested U-Structure for Salient Object Detection Xuebin Qin, Zichen Zhang, Chenyang Huang, Masood Dehghan, Osmar R. Zaiane and Martin Jagersand University of Alberta, Canada</a:t>
            </a:r>
            <a:endParaRPr sz="1300"/>
          </a:p>
        </p:txBody>
      </p:sp>
      <p:pic>
        <p:nvPicPr>
          <p:cNvPr id="458" name="Google Shape;458;gb387734af8_0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324" y="1092650"/>
            <a:ext cx="3483750" cy="353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gb387734af8_0_68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465" name="Google Shape;465;gb387734af8_0_68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66" name="Google Shape;466;gb387734af8_0_68"/>
            <p:cNvSpPr/>
            <p:nvPr/>
          </p:nvSpPr>
          <p:spPr>
            <a:xfrm>
              <a:off x="1331654" y="255125"/>
              <a:ext cx="306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Segment </a:t>
              </a:r>
              <a:endParaRPr/>
            </a:p>
          </p:txBody>
        </p:sp>
        <p:grpSp>
          <p:nvGrpSpPr>
            <p:cNvPr id="467" name="Google Shape;467;gb387734af8_0_68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468" name="Google Shape;468;gb387734af8_0_68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69" name="Google Shape;469;gb387734af8_0_68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70" name="Google Shape;470;gb387734af8_0_68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71" name="Google Shape;471;gb387734af8_0_68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72" name="Google Shape;472;gb387734af8_0_68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73" name="Google Shape;473;gb387734af8_0_68"/>
              <p:cNvSpPr txBox="1"/>
              <p:nvPr/>
            </p:nvSpPr>
            <p:spPr>
              <a:xfrm>
                <a:off x="944543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02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474" name="Google Shape;474;gb387734af8_0_68"/>
            <p:cNvSpPr/>
            <p:nvPr/>
          </p:nvSpPr>
          <p:spPr>
            <a:xfrm>
              <a:off x="7433343" y="155730"/>
              <a:ext cx="137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id="475" name="Google Shape;475;gb387734af8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125" y="1025513"/>
            <a:ext cx="6289901" cy="30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b387734af8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425" y="3766725"/>
            <a:ext cx="2286000" cy="13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gb387734af8_0_90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483" name="Google Shape;483;gb387734af8_0_90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84" name="Google Shape;484;gb387734af8_0_90"/>
            <p:cNvSpPr/>
            <p:nvPr/>
          </p:nvSpPr>
          <p:spPr>
            <a:xfrm>
              <a:off x="1331654" y="255125"/>
              <a:ext cx="306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圖像填補</a:t>
              </a:r>
              <a:endParaRPr/>
            </a:p>
          </p:txBody>
        </p:sp>
        <p:grpSp>
          <p:nvGrpSpPr>
            <p:cNvPr id="485" name="Google Shape;485;gb387734af8_0_90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486" name="Google Shape;486;gb387734af8_0_90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87" name="Google Shape;487;gb387734af8_0_90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88" name="Google Shape;488;gb387734af8_0_90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89" name="Google Shape;489;gb387734af8_0_90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90" name="Google Shape;490;gb387734af8_0_90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91" name="Google Shape;491;gb387734af8_0_90"/>
              <p:cNvSpPr txBox="1"/>
              <p:nvPr/>
            </p:nvSpPr>
            <p:spPr>
              <a:xfrm>
                <a:off x="944543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</a:t>
                </a:r>
                <a:r>
                  <a:rPr b="1" lang="zh-CN"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492" name="Google Shape;492;gb387734af8_0_90"/>
            <p:cNvSpPr/>
            <p:nvPr/>
          </p:nvSpPr>
          <p:spPr>
            <a:xfrm>
              <a:off x="7433343" y="155730"/>
              <a:ext cx="137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id="493" name="Google Shape;493;gb387734af8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102" y="2134224"/>
            <a:ext cx="2555819" cy="154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b387734af8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835" y="3142690"/>
            <a:ext cx="2555805" cy="152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b387734af8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775" y="940583"/>
            <a:ext cx="2579916" cy="15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b387734af8_0_90"/>
          <p:cNvSpPr txBox="1"/>
          <p:nvPr/>
        </p:nvSpPr>
        <p:spPr>
          <a:xfrm>
            <a:off x="2401228" y="2484797"/>
            <a:ext cx="6582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/>
              <a:t>+</a:t>
            </a:r>
            <a:endParaRPr sz="2600"/>
          </a:p>
        </p:txBody>
      </p:sp>
      <p:sp>
        <p:nvSpPr>
          <p:cNvPr id="497" name="Google Shape;497;gb387734af8_0_90"/>
          <p:cNvSpPr txBox="1"/>
          <p:nvPr/>
        </p:nvSpPr>
        <p:spPr>
          <a:xfrm>
            <a:off x="3967197" y="2558575"/>
            <a:ext cx="6582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/>
              <a:t>=</a:t>
            </a:r>
            <a:endParaRPr sz="2600"/>
          </a:p>
        </p:txBody>
      </p:sp>
      <p:pic>
        <p:nvPicPr>
          <p:cNvPr id="498" name="Google Shape;498;gb387734af8_0_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4116" y="3678452"/>
            <a:ext cx="2449210" cy="1335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aa411ca4a7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238" y="500075"/>
            <a:ext cx="2653835" cy="174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aa411ca4a7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350" y="2744060"/>
            <a:ext cx="2697604" cy="1783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aa411ca4a7_1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541" y="1698087"/>
            <a:ext cx="2762009" cy="168311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aa411ca4a7_1_19"/>
          <p:cNvSpPr txBox="1"/>
          <p:nvPr/>
        </p:nvSpPr>
        <p:spPr>
          <a:xfrm>
            <a:off x="2259540" y="2243442"/>
            <a:ext cx="709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/>
              <a:t>+</a:t>
            </a:r>
            <a:endParaRPr sz="2600"/>
          </a:p>
        </p:txBody>
      </p:sp>
      <p:sp>
        <p:nvSpPr>
          <p:cNvPr id="508" name="Google Shape;508;gaa411ca4a7_1_19"/>
          <p:cNvSpPr txBox="1"/>
          <p:nvPr/>
        </p:nvSpPr>
        <p:spPr>
          <a:xfrm>
            <a:off x="4369818" y="2243442"/>
            <a:ext cx="709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/>
              <a:t>=</a:t>
            </a:r>
            <a:endParaRPr sz="2600"/>
          </a:p>
        </p:txBody>
      </p:sp>
      <p:pic>
        <p:nvPicPr>
          <p:cNvPr id="509" name="Google Shape;509;gaa411ca4a7_1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1371" y="3454120"/>
            <a:ext cx="2571754" cy="145125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aa411ca4a7_1_19"/>
          <p:cNvSpPr/>
          <p:nvPr/>
        </p:nvSpPr>
        <p:spPr>
          <a:xfrm>
            <a:off x="6714640" y="4133446"/>
            <a:ext cx="985200" cy="39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"/>
          <p:cNvSpPr/>
          <p:nvPr/>
        </p:nvSpPr>
        <p:spPr>
          <a:xfrm rot="5400000">
            <a:off x="-1313377" y="1313377"/>
            <a:ext cx="5143500" cy="2516746"/>
          </a:xfrm>
          <a:prstGeom prst="triangle">
            <a:avLst>
              <a:gd fmla="val 50000" name="adj"/>
            </a:avLst>
          </a:prstGeom>
          <a:solidFill>
            <a:srgbClr val="376092"/>
          </a:solidFill>
          <a:ln>
            <a:noFill/>
          </a:ln>
          <a:effectLst>
            <a:outerShdw blurRad="2540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7" name="Google Shape;517;p8"/>
          <p:cNvSpPr/>
          <p:nvPr/>
        </p:nvSpPr>
        <p:spPr>
          <a:xfrm>
            <a:off x="3275856" y="2290903"/>
            <a:ext cx="1779974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成果展示</a:t>
            </a:r>
            <a:endParaRPr/>
          </a:p>
        </p:txBody>
      </p:sp>
      <p:sp>
        <p:nvSpPr>
          <p:cNvPr id="518" name="Google Shape;518;p8"/>
          <p:cNvSpPr/>
          <p:nvPr/>
        </p:nvSpPr>
        <p:spPr>
          <a:xfrm>
            <a:off x="357249" y="1946807"/>
            <a:ext cx="1164421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1" sz="6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9" name="Google Shape;519;p8"/>
          <p:cNvSpPr/>
          <p:nvPr/>
        </p:nvSpPr>
        <p:spPr>
          <a:xfrm>
            <a:off x="357249" y="2894479"/>
            <a:ext cx="1432123" cy="315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 THREE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0" name="Google Shape;520;p8"/>
          <p:cNvSpPr/>
          <p:nvPr/>
        </p:nvSpPr>
        <p:spPr>
          <a:xfrm rot="2700000">
            <a:off x="7474061" y="4221928"/>
            <a:ext cx="399563" cy="399563"/>
          </a:xfrm>
          <a:prstGeom prst="roundRect">
            <a:avLst>
              <a:gd fmla="val 4810" name="adj"/>
            </a:avLst>
          </a:prstGeom>
          <a:solidFill>
            <a:srgbClr val="9C9899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1" name="Google Shape;521;p8"/>
          <p:cNvSpPr/>
          <p:nvPr/>
        </p:nvSpPr>
        <p:spPr>
          <a:xfrm rot="2700000">
            <a:off x="6430345" y="1140972"/>
            <a:ext cx="1323803" cy="132380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2" name="Google Shape;522;p8"/>
          <p:cNvSpPr/>
          <p:nvPr/>
        </p:nvSpPr>
        <p:spPr>
          <a:xfrm rot="2700000">
            <a:off x="5699113" y="2947008"/>
            <a:ext cx="1221683" cy="122168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3" name="Google Shape;523;p8"/>
          <p:cNvSpPr/>
          <p:nvPr/>
        </p:nvSpPr>
        <p:spPr>
          <a:xfrm rot="2700000">
            <a:off x="7279982" y="2731542"/>
            <a:ext cx="840595" cy="840595"/>
          </a:xfrm>
          <a:prstGeom prst="roundRect">
            <a:avLst>
              <a:gd fmla="val 4810" name="adj"/>
            </a:avLst>
          </a:prstGeom>
          <a:solidFill>
            <a:srgbClr val="7F7F7F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4" name="Google Shape;524;p8"/>
          <p:cNvSpPr/>
          <p:nvPr/>
        </p:nvSpPr>
        <p:spPr>
          <a:xfrm rot="2700000">
            <a:off x="7859058" y="2034386"/>
            <a:ext cx="636431" cy="636431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5" name="Google Shape;525;p8"/>
          <p:cNvSpPr/>
          <p:nvPr/>
        </p:nvSpPr>
        <p:spPr>
          <a:xfrm rot="2700000">
            <a:off x="7942044" y="729761"/>
            <a:ext cx="532017" cy="532017"/>
          </a:xfrm>
          <a:prstGeom prst="roundRect">
            <a:avLst>
              <a:gd fmla="val 4810" name="adj"/>
            </a:avLst>
          </a:prstGeom>
          <a:solidFill>
            <a:srgbClr val="A5A5A5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6" name="Google Shape;526;p8"/>
          <p:cNvSpPr/>
          <p:nvPr/>
        </p:nvSpPr>
        <p:spPr>
          <a:xfrm rot="2700000">
            <a:off x="5569230" y="451226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7" name="Google Shape;527;p8"/>
          <p:cNvSpPr/>
          <p:nvPr/>
        </p:nvSpPr>
        <p:spPr>
          <a:xfrm rot="2700000">
            <a:off x="7924084" y="441189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8" name="Google Shape;528;p8"/>
          <p:cNvSpPr/>
          <p:nvPr/>
        </p:nvSpPr>
        <p:spPr>
          <a:xfrm rot="2700000">
            <a:off x="7875903" y="1686659"/>
            <a:ext cx="593998" cy="593998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9" name="Google Shape;529;p8"/>
          <p:cNvSpPr/>
          <p:nvPr/>
        </p:nvSpPr>
        <p:spPr>
          <a:xfrm rot="2700000">
            <a:off x="6430345" y="757754"/>
            <a:ext cx="1323803" cy="1323803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0" name="Google Shape;530;p8"/>
          <p:cNvSpPr/>
          <p:nvPr/>
        </p:nvSpPr>
        <p:spPr>
          <a:xfrm rot="2700000">
            <a:off x="7651901" y="2748553"/>
            <a:ext cx="806575" cy="806575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1" name="Google Shape;531;p8"/>
          <p:cNvSpPr/>
          <p:nvPr/>
        </p:nvSpPr>
        <p:spPr>
          <a:xfrm rot="2700000">
            <a:off x="7432318" y="3741845"/>
            <a:ext cx="507367" cy="507367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2" name="Google Shape;532;p8"/>
          <p:cNvSpPr/>
          <p:nvPr/>
        </p:nvSpPr>
        <p:spPr>
          <a:xfrm rot="2700000">
            <a:off x="5329029" y="440750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3" name="Google Shape;533;p8"/>
          <p:cNvSpPr/>
          <p:nvPr/>
        </p:nvSpPr>
        <p:spPr>
          <a:xfrm rot="2700000">
            <a:off x="8302864" y="384576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4" name="Google Shape;534;p8"/>
          <p:cNvSpPr/>
          <p:nvPr/>
        </p:nvSpPr>
        <p:spPr>
          <a:xfrm rot="2700000">
            <a:off x="8313355" y="110811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5" name="Google Shape;535;p8"/>
          <p:cNvSpPr/>
          <p:nvPr/>
        </p:nvSpPr>
        <p:spPr>
          <a:xfrm rot="2700000">
            <a:off x="6484684" y="277583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14:warp dir="in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387734af8_0_6"/>
          <p:cNvSpPr txBox="1"/>
          <p:nvPr/>
        </p:nvSpPr>
        <p:spPr>
          <a:xfrm>
            <a:off x="307725" y="4777200"/>
            <a:ext cx="49509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900"/>
              <a:t>video: </a:t>
            </a:r>
            <a:r>
              <a:rPr lang="zh-CN" sz="900" u="sng">
                <a:solidFill>
                  <a:schemeClr val="hlink"/>
                </a:solidFill>
                <a:hlinkClick r:id="rId3"/>
              </a:rPr>
              <a:t>https://www.youtube.com/watch?v=JsoIBQnvGKI&amp;feature=youtu.be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542" name="Google Shape;542;gb387734af8_0_6" title="stylized_video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879775"/>
            <a:ext cx="2843400" cy="17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b387734af8_0_6"/>
          <p:cNvSpPr txBox="1"/>
          <p:nvPr/>
        </p:nvSpPr>
        <p:spPr>
          <a:xfrm>
            <a:off x="307725" y="4535375"/>
            <a:ext cx="63378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900"/>
              <a:t>project code: </a:t>
            </a:r>
            <a:r>
              <a:rPr lang="zh-CN" sz="900" u="sng">
                <a:solidFill>
                  <a:schemeClr val="hlink"/>
                </a:solidFill>
                <a:hlinkClick r:id="rId6"/>
              </a:rPr>
              <a:t>https://colab.research.google.com/drive/13-fWdtUSi9cB573oVLqDPYlJ7U94O5TG?usp=sharing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544" name="Google Shape;544;gb387734af8_0_6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545" name="Google Shape;545;gb387734af8_0_6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546" name="Google Shape;546;gb387734af8_0_6"/>
            <p:cNvSpPr/>
            <p:nvPr/>
          </p:nvSpPr>
          <p:spPr>
            <a:xfrm>
              <a:off x="1331656" y="255125"/>
              <a:ext cx="403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原始video 與 </a:t>
              </a: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成果video</a:t>
              </a:r>
              <a:endParaRPr/>
            </a:p>
          </p:txBody>
        </p:sp>
        <p:grpSp>
          <p:nvGrpSpPr>
            <p:cNvPr id="547" name="Google Shape;547;gb387734af8_0_6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548" name="Google Shape;548;gb387734af8_0_6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49" name="Google Shape;549;gb387734af8_0_6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50" name="Google Shape;550;gb387734af8_0_6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51" name="Google Shape;551;gb387734af8_0_6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52" name="Google Shape;552;gb387734af8_0_6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53" name="Google Shape;553;gb387734af8_0_6"/>
              <p:cNvSpPr txBox="1"/>
              <p:nvPr/>
            </p:nvSpPr>
            <p:spPr>
              <a:xfrm>
                <a:off x="944543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03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pic>
        <p:nvPicPr>
          <p:cNvPr id="554" name="Google Shape;554;gb387734af8_0_6" title="video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0975" y="1719151"/>
            <a:ext cx="2843400" cy="189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4"/>
          <p:cNvSpPr/>
          <p:nvPr/>
        </p:nvSpPr>
        <p:spPr>
          <a:xfrm rot="5400000">
            <a:off x="-1313377" y="1313377"/>
            <a:ext cx="5143500" cy="2516746"/>
          </a:xfrm>
          <a:prstGeom prst="triangle">
            <a:avLst>
              <a:gd fmla="val 50000" name="adj"/>
            </a:avLst>
          </a:prstGeom>
          <a:solidFill>
            <a:srgbClr val="376092"/>
          </a:solidFill>
          <a:ln>
            <a:noFill/>
          </a:ln>
          <a:effectLst>
            <a:outerShdw blurRad="2540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3119176" y="2274406"/>
            <a:ext cx="1779974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未來發展</a:t>
            </a:r>
            <a:endParaRPr b="1" sz="3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357249" y="1946807"/>
            <a:ext cx="1164421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b="1" sz="6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357249" y="2894479"/>
            <a:ext cx="1342355" cy="315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 FOUR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4" name="Google Shape;564;p14"/>
          <p:cNvSpPr/>
          <p:nvPr/>
        </p:nvSpPr>
        <p:spPr>
          <a:xfrm rot="2700000">
            <a:off x="7474061" y="4221928"/>
            <a:ext cx="399563" cy="399563"/>
          </a:xfrm>
          <a:prstGeom prst="roundRect">
            <a:avLst>
              <a:gd fmla="val 4810" name="adj"/>
            </a:avLst>
          </a:prstGeom>
          <a:solidFill>
            <a:srgbClr val="9C9899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5" name="Google Shape;565;p14"/>
          <p:cNvSpPr/>
          <p:nvPr/>
        </p:nvSpPr>
        <p:spPr>
          <a:xfrm rot="2700000">
            <a:off x="6430345" y="1140972"/>
            <a:ext cx="1323803" cy="132380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6" name="Google Shape;566;p14"/>
          <p:cNvSpPr/>
          <p:nvPr/>
        </p:nvSpPr>
        <p:spPr>
          <a:xfrm rot="2700000">
            <a:off x="5699113" y="2947008"/>
            <a:ext cx="1221683" cy="122168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7" name="Google Shape;567;p14"/>
          <p:cNvSpPr/>
          <p:nvPr/>
        </p:nvSpPr>
        <p:spPr>
          <a:xfrm rot="2700000">
            <a:off x="7279982" y="2731542"/>
            <a:ext cx="840595" cy="840595"/>
          </a:xfrm>
          <a:prstGeom prst="roundRect">
            <a:avLst>
              <a:gd fmla="val 4810" name="adj"/>
            </a:avLst>
          </a:prstGeom>
          <a:solidFill>
            <a:srgbClr val="7F7F7F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8" name="Google Shape;568;p14"/>
          <p:cNvSpPr/>
          <p:nvPr/>
        </p:nvSpPr>
        <p:spPr>
          <a:xfrm rot="2700000">
            <a:off x="7859058" y="2034386"/>
            <a:ext cx="636431" cy="636431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9" name="Google Shape;569;p14"/>
          <p:cNvSpPr/>
          <p:nvPr/>
        </p:nvSpPr>
        <p:spPr>
          <a:xfrm rot="2700000">
            <a:off x="7942044" y="729761"/>
            <a:ext cx="532017" cy="532017"/>
          </a:xfrm>
          <a:prstGeom prst="roundRect">
            <a:avLst>
              <a:gd fmla="val 4810" name="adj"/>
            </a:avLst>
          </a:prstGeom>
          <a:solidFill>
            <a:srgbClr val="A5A5A5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0" name="Google Shape;570;p14"/>
          <p:cNvSpPr/>
          <p:nvPr/>
        </p:nvSpPr>
        <p:spPr>
          <a:xfrm rot="2700000">
            <a:off x="5569230" y="451226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1" name="Google Shape;571;p14"/>
          <p:cNvSpPr/>
          <p:nvPr/>
        </p:nvSpPr>
        <p:spPr>
          <a:xfrm rot="2700000">
            <a:off x="7924084" y="441189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2" name="Google Shape;572;p14"/>
          <p:cNvSpPr/>
          <p:nvPr/>
        </p:nvSpPr>
        <p:spPr>
          <a:xfrm rot="2700000">
            <a:off x="7875903" y="1686659"/>
            <a:ext cx="593998" cy="593998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3" name="Google Shape;573;p14"/>
          <p:cNvSpPr/>
          <p:nvPr/>
        </p:nvSpPr>
        <p:spPr>
          <a:xfrm rot="2700000">
            <a:off x="6430345" y="757754"/>
            <a:ext cx="1323803" cy="1323803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4" name="Google Shape;574;p14"/>
          <p:cNvSpPr/>
          <p:nvPr/>
        </p:nvSpPr>
        <p:spPr>
          <a:xfrm rot="2700000">
            <a:off x="7651901" y="2748553"/>
            <a:ext cx="806575" cy="806575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5" name="Google Shape;575;p14"/>
          <p:cNvSpPr/>
          <p:nvPr/>
        </p:nvSpPr>
        <p:spPr>
          <a:xfrm rot="2700000">
            <a:off x="7432318" y="3741845"/>
            <a:ext cx="507367" cy="507367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6" name="Google Shape;576;p14"/>
          <p:cNvSpPr/>
          <p:nvPr/>
        </p:nvSpPr>
        <p:spPr>
          <a:xfrm rot="2700000">
            <a:off x="5329029" y="440750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7" name="Google Shape;577;p14"/>
          <p:cNvSpPr/>
          <p:nvPr/>
        </p:nvSpPr>
        <p:spPr>
          <a:xfrm rot="2700000">
            <a:off x="8302864" y="384576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8" name="Google Shape;578;p14"/>
          <p:cNvSpPr/>
          <p:nvPr/>
        </p:nvSpPr>
        <p:spPr>
          <a:xfrm rot="2700000">
            <a:off x="8313355" y="110811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9" name="Google Shape;579;p14"/>
          <p:cNvSpPr/>
          <p:nvPr/>
        </p:nvSpPr>
        <p:spPr>
          <a:xfrm rot="2700000">
            <a:off x="6484684" y="277583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14:warp dir="in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15"/>
          <p:cNvGrpSpPr/>
          <p:nvPr/>
        </p:nvGrpSpPr>
        <p:grpSpPr>
          <a:xfrm>
            <a:off x="215616" y="122155"/>
            <a:ext cx="8604855" cy="676257"/>
            <a:chOff x="215616" y="122155"/>
            <a:chExt cx="8604855" cy="676257"/>
          </a:xfrm>
        </p:grpSpPr>
        <p:cxnSp>
          <p:nvCxnSpPr>
            <p:cNvPr id="586" name="Google Shape;586;p15"/>
            <p:cNvCxnSpPr/>
            <p:nvPr/>
          </p:nvCxnSpPr>
          <p:spPr>
            <a:xfrm rot="10800000">
              <a:off x="1208857" y="684095"/>
              <a:ext cx="7611615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587" name="Google Shape;587;p15"/>
            <p:cNvSpPr/>
            <p:nvPr/>
          </p:nvSpPr>
          <p:spPr>
            <a:xfrm>
              <a:off x="1331661" y="255125"/>
              <a:ext cx="250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可改進的方向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588" name="Google Shape;588;p15"/>
            <p:cNvGrpSpPr/>
            <p:nvPr/>
          </p:nvGrpSpPr>
          <p:grpSpPr>
            <a:xfrm>
              <a:off x="215616" y="122155"/>
              <a:ext cx="963706" cy="676257"/>
              <a:chOff x="467544" y="339503"/>
              <a:chExt cx="2520491" cy="1768694"/>
            </a:xfrm>
          </p:grpSpPr>
          <p:sp>
            <p:nvSpPr>
              <p:cNvPr id="589" name="Google Shape;589;p15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90" name="Google Shape;590;p15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94" name="Google Shape;594;p15"/>
              <p:cNvSpPr txBox="1"/>
              <p:nvPr/>
            </p:nvSpPr>
            <p:spPr>
              <a:xfrm>
                <a:off x="944543" y="617339"/>
                <a:ext cx="1229245" cy="965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04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aphicFrame>
        <p:nvGraphicFramePr>
          <p:cNvPr id="595" name="Google Shape;595;p15"/>
          <p:cNvGraphicFramePr/>
          <p:nvPr/>
        </p:nvGraphicFramePr>
        <p:xfrm>
          <a:off x="2368475" y="173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{BF36EC80-AAA0-4A4D-9626-0CA4FFB45D98}</a:tableStyleId>
              </a:tblPr>
              <a:tblGrid>
                <a:gridCol w="4533200"/>
              </a:tblGrid>
              <a:tr h="659325"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AutoNum type="arabicPeriod"/>
                      </a:pPr>
                      <a:r>
                        <a:rPr b="1" lang="zh-CN" sz="1600"/>
                        <a:t>Two style transfer</a:t>
                      </a:r>
                      <a:endParaRPr b="1"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600"/>
                        <a:t> 2.     Silhouettes transfer</a:t>
                      </a:r>
                      <a:endParaRPr b="1"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600"/>
                        <a:t> 3.    Style Transfer with Color Preservation</a:t>
                      </a:r>
                      <a:endParaRPr b="1"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gb387734af8_1_345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602" name="Google Shape;602;gb387734af8_1_345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03" name="Google Shape;603;gb387734af8_1_345"/>
            <p:cNvSpPr/>
            <p:nvPr/>
          </p:nvSpPr>
          <p:spPr>
            <a:xfrm>
              <a:off x="1331640" y="255120"/>
              <a:ext cx="121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目前成果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604" name="Google Shape;604;gb387734af8_1_345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605" name="Google Shape;605;gb387734af8_1_345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6" name="Google Shape;606;gb387734af8_1_345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7" name="Google Shape;607;gb387734af8_1_345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8" name="Google Shape;608;gb387734af8_1_345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9" name="Google Shape;609;gb387734af8_1_345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10" name="Google Shape;610;gb387734af8_1_345"/>
              <p:cNvSpPr txBox="1"/>
              <p:nvPr/>
            </p:nvSpPr>
            <p:spPr>
              <a:xfrm>
                <a:off x="944543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04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pic>
        <p:nvPicPr>
          <p:cNvPr id="611" name="Google Shape;611;gb387734af8_1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559" y="1884287"/>
            <a:ext cx="2289121" cy="225520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b387734af8_1_345"/>
          <p:cNvSpPr txBox="1"/>
          <p:nvPr/>
        </p:nvSpPr>
        <p:spPr>
          <a:xfrm>
            <a:off x="525147" y="1116309"/>
            <a:ext cx="244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原圖影片的第一個frame</a:t>
            </a:r>
            <a:endParaRPr b="1" sz="20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3" name="Google Shape;613;gb387734af8_1_345"/>
          <p:cNvSpPr/>
          <p:nvPr/>
        </p:nvSpPr>
        <p:spPr>
          <a:xfrm>
            <a:off x="2848210" y="2499742"/>
            <a:ext cx="792000" cy="8640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b387734af8_1_345"/>
          <p:cNvSpPr txBox="1"/>
          <p:nvPr/>
        </p:nvSpPr>
        <p:spPr>
          <a:xfrm>
            <a:off x="4796546" y="1186663"/>
            <a:ext cx="30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Two style </a:t>
            </a:r>
            <a:endParaRPr b="1" sz="20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15" name="Google Shape;615;gb387734af8_1_3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9121" y="1884287"/>
            <a:ext cx="2330769" cy="225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b387734af8_1_3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5183" y="1860836"/>
            <a:ext cx="2249258" cy="225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16"/>
          <p:cNvGrpSpPr/>
          <p:nvPr/>
        </p:nvGrpSpPr>
        <p:grpSpPr>
          <a:xfrm>
            <a:off x="215616" y="122155"/>
            <a:ext cx="8604855" cy="676257"/>
            <a:chOff x="215616" y="122155"/>
            <a:chExt cx="8604855" cy="676257"/>
          </a:xfrm>
        </p:grpSpPr>
        <p:cxnSp>
          <p:nvCxnSpPr>
            <p:cNvPr id="623" name="Google Shape;623;p16"/>
            <p:cNvCxnSpPr/>
            <p:nvPr/>
          </p:nvCxnSpPr>
          <p:spPr>
            <a:xfrm rot="10800000">
              <a:off x="1208857" y="684095"/>
              <a:ext cx="7611615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24" name="Google Shape;624;p16"/>
            <p:cNvSpPr/>
            <p:nvPr/>
          </p:nvSpPr>
          <p:spPr>
            <a:xfrm>
              <a:off x="1331640" y="255120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目前成果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625" name="Google Shape;625;p16"/>
            <p:cNvGrpSpPr/>
            <p:nvPr/>
          </p:nvGrpSpPr>
          <p:grpSpPr>
            <a:xfrm>
              <a:off x="215616" y="122155"/>
              <a:ext cx="963706" cy="676257"/>
              <a:chOff x="467544" y="339503"/>
              <a:chExt cx="2520491" cy="1768694"/>
            </a:xfrm>
          </p:grpSpPr>
          <p:sp>
            <p:nvSpPr>
              <p:cNvPr id="626" name="Google Shape;626;p16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31" name="Google Shape;631;p16"/>
              <p:cNvSpPr txBox="1"/>
              <p:nvPr/>
            </p:nvSpPr>
            <p:spPr>
              <a:xfrm>
                <a:off x="944543" y="617339"/>
                <a:ext cx="1229245" cy="965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04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632" name="Google Shape;632;p16"/>
          <p:cNvSpPr txBox="1"/>
          <p:nvPr/>
        </p:nvSpPr>
        <p:spPr>
          <a:xfrm>
            <a:off x="3403482" y="915566"/>
            <a:ext cx="24420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成功轉換成影片</a:t>
            </a:r>
            <a:endParaRPr b="1" sz="20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33" name="Google Shape;6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759" y="1419622"/>
            <a:ext cx="4425540" cy="256623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6"/>
          <p:cNvSpPr txBox="1"/>
          <p:nvPr/>
        </p:nvSpPr>
        <p:spPr>
          <a:xfrm>
            <a:off x="352990" y="4401175"/>
            <a:ext cx="89184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影片連結：</a:t>
            </a:r>
            <a:r>
              <a:rPr b="1" lang="zh-CN" sz="1200" u="sng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https://drive.google.com/drive/folders/1veYb5kveCk9c8V5MSYeEcr_7yPHua9Rl?usp=sharing</a:t>
            </a:r>
            <a:endParaRPr b="1" sz="12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Code連結</a:t>
            </a:r>
            <a:r>
              <a:rPr b="1" lang="zh-CN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：</a:t>
            </a:r>
            <a:r>
              <a:rPr b="1" lang="zh-CN" sz="1100" u="sng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https://colab.research.google.com/drive/1W5WQVA5-EgZmYVFADdU4JNYxwi74G-t3?usp=sharing</a:t>
            </a:r>
            <a:endParaRPr b="1" sz="20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 rot="5400000">
            <a:off x="-1313377" y="1313377"/>
            <a:ext cx="5143500" cy="2516746"/>
          </a:xfrm>
          <a:prstGeom prst="triangle">
            <a:avLst>
              <a:gd fmla="val 50000" name="adj"/>
            </a:avLst>
          </a:prstGeom>
          <a:solidFill>
            <a:srgbClr val="376092"/>
          </a:solidFill>
          <a:ln>
            <a:noFill/>
          </a:ln>
          <a:effectLst>
            <a:outerShdw blurRad="2540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3275856" y="2290903"/>
            <a:ext cx="1779974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主題描述</a:t>
            </a:r>
            <a:endParaRPr/>
          </a:p>
        </p:txBody>
      </p:sp>
      <p:sp>
        <p:nvSpPr>
          <p:cNvPr id="101" name="Google Shape;101;p3"/>
          <p:cNvSpPr/>
          <p:nvPr/>
        </p:nvSpPr>
        <p:spPr>
          <a:xfrm>
            <a:off x="357249" y="1946807"/>
            <a:ext cx="1164421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1" sz="6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357249" y="2894479"/>
            <a:ext cx="1218923" cy="315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 ONE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3" name="Google Shape;103;p3"/>
          <p:cNvSpPr/>
          <p:nvPr/>
        </p:nvSpPr>
        <p:spPr>
          <a:xfrm rot="2700000">
            <a:off x="7474061" y="4221928"/>
            <a:ext cx="399563" cy="399563"/>
          </a:xfrm>
          <a:prstGeom prst="roundRect">
            <a:avLst>
              <a:gd fmla="val 4810" name="adj"/>
            </a:avLst>
          </a:prstGeom>
          <a:solidFill>
            <a:srgbClr val="9C9899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4" name="Google Shape;104;p3"/>
          <p:cNvSpPr/>
          <p:nvPr/>
        </p:nvSpPr>
        <p:spPr>
          <a:xfrm rot="2700000">
            <a:off x="6430345" y="1140972"/>
            <a:ext cx="1323803" cy="132380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5" name="Google Shape;105;p3"/>
          <p:cNvSpPr/>
          <p:nvPr/>
        </p:nvSpPr>
        <p:spPr>
          <a:xfrm rot="2700000">
            <a:off x="5699113" y="2947008"/>
            <a:ext cx="1221683" cy="122168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6" name="Google Shape;106;p3"/>
          <p:cNvSpPr/>
          <p:nvPr/>
        </p:nvSpPr>
        <p:spPr>
          <a:xfrm rot="2700000">
            <a:off x="7279982" y="2731542"/>
            <a:ext cx="840595" cy="840595"/>
          </a:xfrm>
          <a:prstGeom prst="roundRect">
            <a:avLst>
              <a:gd fmla="val 4810" name="adj"/>
            </a:avLst>
          </a:prstGeom>
          <a:solidFill>
            <a:srgbClr val="7F7F7F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7" name="Google Shape;107;p3"/>
          <p:cNvSpPr/>
          <p:nvPr/>
        </p:nvSpPr>
        <p:spPr>
          <a:xfrm rot="2700000">
            <a:off x="7859058" y="2034386"/>
            <a:ext cx="636431" cy="636431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8" name="Google Shape;108;p3"/>
          <p:cNvSpPr/>
          <p:nvPr/>
        </p:nvSpPr>
        <p:spPr>
          <a:xfrm rot="2700000">
            <a:off x="7942044" y="729761"/>
            <a:ext cx="532017" cy="532017"/>
          </a:xfrm>
          <a:prstGeom prst="roundRect">
            <a:avLst>
              <a:gd fmla="val 4810" name="adj"/>
            </a:avLst>
          </a:prstGeom>
          <a:solidFill>
            <a:srgbClr val="A5A5A5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9" name="Google Shape;109;p3"/>
          <p:cNvSpPr/>
          <p:nvPr/>
        </p:nvSpPr>
        <p:spPr>
          <a:xfrm rot="2700000">
            <a:off x="5569230" y="451226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" name="Google Shape;110;p3"/>
          <p:cNvSpPr/>
          <p:nvPr/>
        </p:nvSpPr>
        <p:spPr>
          <a:xfrm rot="2700000">
            <a:off x="7924084" y="441189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1" name="Google Shape;111;p3"/>
          <p:cNvSpPr/>
          <p:nvPr/>
        </p:nvSpPr>
        <p:spPr>
          <a:xfrm rot="2700000">
            <a:off x="7875903" y="1686659"/>
            <a:ext cx="593998" cy="593998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2" name="Google Shape;112;p3"/>
          <p:cNvSpPr/>
          <p:nvPr/>
        </p:nvSpPr>
        <p:spPr>
          <a:xfrm rot="2700000">
            <a:off x="6430345" y="757754"/>
            <a:ext cx="1323803" cy="1323803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3" name="Google Shape;113;p3"/>
          <p:cNvSpPr/>
          <p:nvPr/>
        </p:nvSpPr>
        <p:spPr>
          <a:xfrm rot="2700000">
            <a:off x="7651901" y="2748553"/>
            <a:ext cx="806575" cy="806575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4" name="Google Shape;114;p3"/>
          <p:cNvSpPr/>
          <p:nvPr/>
        </p:nvSpPr>
        <p:spPr>
          <a:xfrm rot="2700000">
            <a:off x="7432318" y="3741845"/>
            <a:ext cx="507367" cy="507367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5" name="Google Shape;115;p3"/>
          <p:cNvSpPr/>
          <p:nvPr/>
        </p:nvSpPr>
        <p:spPr>
          <a:xfrm rot="2700000">
            <a:off x="5329029" y="440750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6" name="Google Shape;116;p3"/>
          <p:cNvSpPr/>
          <p:nvPr/>
        </p:nvSpPr>
        <p:spPr>
          <a:xfrm rot="2700000">
            <a:off x="8302864" y="384576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7" name="Google Shape;117;p3"/>
          <p:cNvSpPr/>
          <p:nvPr/>
        </p:nvSpPr>
        <p:spPr>
          <a:xfrm rot="2700000">
            <a:off x="8313355" y="110811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8" name="Google Shape;118;p3"/>
          <p:cNvSpPr/>
          <p:nvPr/>
        </p:nvSpPr>
        <p:spPr>
          <a:xfrm rot="2700000">
            <a:off x="6484684" y="277583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14:warp dir="in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gb387734af8_1_368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641" name="Google Shape;641;gb387734af8_1_368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42" name="Google Shape;642;gb387734af8_1_368"/>
            <p:cNvSpPr/>
            <p:nvPr/>
          </p:nvSpPr>
          <p:spPr>
            <a:xfrm>
              <a:off x="1331675" y="255125"/>
              <a:ext cx="387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目前成果-Silhouettes transfer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643" name="Google Shape;643;gb387734af8_1_368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644" name="Google Shape;644;gb387734af8_1_368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45" name="Google Shape;645;gb387734af8_1_368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46" name="Google Shape;646;gb387734af8_1_368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47" name="Google Shape;647;gb387734af8_1_368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48" name="Google Shape;648;gb387734af8_1_368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49" name="Google Shape;649;gb387734af8_1_368"/>
              <p:cNvSpPr txBox="1"/>
              <p:nvPr/>
            </p:nvSpPr>
            <p:spPr>
              <a:xfrm>
                <a:off x="944543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04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pic>
        <p:nvPicPr>
          <p:cNvPr id="650" name="Google Shape;650;gb387734af8_1_368"/>
          <p:cNvPicPr preferRelativeResize="0"/>
          <p:nvPr/>
        </p:nvPicPr>
        <p:blipFill rotWithShape="1">
          <a:blip r:embed="rId3">
            <a:alphaModFix/>
          </a:blip>
          <a:srcRect b="6536" l="14204" r="12616" t="8357"/>
          <a:stretch/>
        </p:blipFill>
        <p:spPr>
          <a:xfrm>
            <a:off x="574025" y="1418575"/>
            <a:ext cx="4540176" cy="29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b387734af8_1_3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9801" y="2192076"/>
            <a:ext cx="3175975" cy="2628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側畫像 的圖片&#10;&#10;自動產生的描述" id="652" name="Google Shape;652;gb387734af8_1_3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6402" y="916576"/>
            <a:ext cx="1928650" cy="11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gb387734af8_1_394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659" name="Google Shape;659;gb387734af8_1_394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60" name="Google Shape;660;gb387734af8_1_394"/>
            <p:cNvSpPr/>
            <p:nvPr/>
          </p:nvSpPr>
          <p:spPr>
            <a:xfrm>
              <a:off x="1331675" y="255125"/>
              <a:ext cx="617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Style Transfer with Color Preservation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661" name="Google Shape;661;gb387734af8_1_394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662" name="Google Shape;662;gb387734af8_1_394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63" name="Google Shape;663;gb387734af8_1_394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64" name="Google Shape;664;gb387734af8_1_394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65" name="Google Shape;665;gb387734af8_1_394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66" name="Google Shape;666;gb387734af8_1_394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67" name="Google Shape;667;gb387734af8_1_394"/>
              <p:cNvSpPr txBox="1"/>
              <p:nvPr/>
            </p:nvSpPr>
            <p:spPr>
              <a:xfrm>
                <a:off x="944543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04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pic>
        <p:nvPicPr>
          <p:cNvPr id="668" name="Google Shape;668;gb387734af8_1_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99" y="1629804"/>
            <a:ext cx="4163999" cy="228475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b387734af8_1_394"/>
          <p:cNvSpPr txBox="1"/>
          <p:nvPr/>
        </p:nvSpPr>
        <p:spPr>
          <a:xfrm>
            <a:off x="1023050" y="3914550"/>
            <a:ext cx="161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content image</a:t>
            </a:r>
            <a:endParaRPr/>
          </a:p>
        </p:txBody>
      </p:sp>
      <p:sp>
        <p:nvSpPr>
          <p:cNvPr id="670" name="Google Shape;670;gb387734af8_1_394"/>
          <p:cNvSpPr txBox="1"/>
          <p:nvPr/>
        </p:nvSpPr>
        <p:spPr>
          <a:xfrm>
            <a:off x="2906800" y="3947000"/>
            <a:ext cx="161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style</a:t>
            </a:r>
            <a:r>
              <a:rPr lang="zh-CN"/>
              <a:t> image</a:t>
            </a:r>
            <a:endParaRPr/>
          </a:p>
        </p:txBody>
      </p:sp>
      <p:sp>
        <p:nvSpPr>
          <p:cNvPr id="671" name="Google Shape;671;gb387734af8_1_394"/>
          <p:cNvSpPr txBox="1"/>
          <p:nvPr/>
        </p:nvSpPr>
        <p:spPr>
          <a:xfrm>
            <a:off x="6272450" y="4168975"/>
            <a:ext cx="161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ori-output</a:t>
            </a:r>
            <a:endParaRPr/>
          </a:p>
        </p:txBody>
      </p:sp>
      <p:sp>
        <p:nvSpPr>
          <p:cNvPr id="672" name="Google Shape;672;gb387734af8_1_394"/>
          <p:cNvSpPr txBox="1"/>
          <p:nvPr/>
        </p:nvSpPr>
        <p:spPr>
          <a:xfrm>
            <a:off x="138350" y="4779700"/>
            <a:ext cx="3000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 u="sng">
                <a:solidFill>
                  <a:schemeClr val="hlink"/>
                </a:solidFill>
                <a:hlinkClick r:id="rId4"/>
              </a:rPr>
              <a:t>https://github.com/titu1994/Neural-Style-Transfer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673" name="Google Shape;673;gb387734af8_1_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336" y="1103052"/>
            <a:ext cx="2799320" cy="306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gb387734af8_1_580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680" name="Google Shape;680;gb387734af8_1_580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81" name="Google Shape;681;gb387734af8_1_580"/>
            <p:cNvSpPr/>
            <p:nvPr/>
          </p:nvSpPr>
          <p:spPr>
            <a:xfrm>
              <a:off x="1331675" y="255125"/>
              <a:ext cx="617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Style Transfer with Color Preservation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682" name="Google Shape;682;gb387734af8_1_580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683" name="Google Shape;683;gb387734af8_1_580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84" name="Google Shape;684;gb387734af8_1_580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85" name="Google Shape;685;gb387734af8_1_580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86" name="Google Shape;686;gb387734af8_1_580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87" name="Google Shape;687;gb387734af8_1_580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88" name="Google Shape;688;gb387734af8_1_580"/>
              <p:cNvSpPr txBox="1"/>
              <p:nvPr/>
            </p:nvSpPr>
            <p:spPr>
              <a:xfrm>
                <a:off x="944543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04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pic>
        <p:nvPicPr>
          <p:cNvPr id="689" name="Google Shape;689;gb387734af8_1_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99" y="1629804"/>
            <a:ext cx="4163999" cy="22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b387734af8_1_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525" y="974538"/>
            <a:ext cx="2899650" cy="31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b387734af8_1_580"/>
          <p:cNvSpPr txBox="1"/>
          <p:nvPr/>
        </p:nvSpPr>
        <p:spPr>
          <a:xfrm>
            <a:off x="1023050" y="3914550"/>
            <a:ext cx="161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content image</a:t>
            </a:r>
            <a:endParaRPr/>
          </a:p>
        </p:txBody>
      </p:sp>
      <p:sp>
        <p:nvSpPr>
          <p:cNvPr id="692" name="Google Shape;692;gb387734af8_1_580"/>
          <p:cNvSpPr txBox="1"/>
          <p:nvPr/>
        </p:nvSpPr>
        <p:spPr>
          <a:xfrm>
            <a:off x="2906800" y="3947000"/>
            <a:ext cx="161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style image</a:t>
            </a:r>
            <a:endParaRPr/>
          </a:p>
        </p:txBody>
      </p:sp>
      <p:sp>
        <p:nvSpPr>
          <p:cNvPr id="693" name="Google Shape;693;gb387734af8_1_580"/>
          <p:cNvSpPr txBox="1"/>
          <p:nvPr/>
        </p:nvSpPr>
        <p:spPr>
          <a:xfrm>
            <a:off x="6272450" y="4168975"/>
            <a:ext cx="161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output</a:t>
            </a:r>
            <a:endParaRPr/>
          </a:p>
        </p:txBody>
      </p:sp>
      <p:sp>
        <p:nvSpPr>
          <p:cNvPr id="694" name="Google Shape;694;gb387734af8_1_580"/>
          <p:cNvSpPr txBox="1"/>
          <p:nvPr/>
        </p:nvSpPr>
        <p:spPr>
          <a:xfrm>
            <a:off x="138350" y="4779700"/>
            <a:ext cx="3000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 u="sng">
                <a:solidFill>
                  <a:schemeClr val="hlink"/>
                </a:solidFill>
                <a:hlinkClick r:id="rId5"/>
              </a:rPr>
              <a:t>https://github.com/titu1994/Neural-Style-Transfer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aa411ca4a7_0_102"/>
          <p:cNvSpPr/>
          <p:nvPr/>
        </p:nvSpPr>
        <p:spPr>
          <a:xfrm rot="5400000">
            <a:off x="2320575" y="-2347050"/>
            <a:ext cx="1261200" cy="5943900"/>
          </a:xfrm>
          <a:prstGeom prst="triangle">
            <a:avLst>
              <a:gd fmla="val 49324" name="adj"/>
            </a:avLst>
          </a:prstGeom>
          <a:solidFill>
            <a:srgbClr val="376092"/>
          </a:solidFill>
          <a:ln>
            <a:noFill/>
          </a:ln>
          <a:effectLst>
            <a:outerShdw blurRad="254000" rotWithShape="0" algn="tl" dir="2700000" dist="635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1" name="Google Shape;701;gaa411ca4a7_0_102"/>
          <p:cNvSpPr/>
          <p:nvPr/>
        </p:nvSpPr>
        <p:spPr>
          <a:xfrm rot="2700000">
            <a:off x="7474014" y="4221947"/>
            <a:ext cx="399657" cy="399657"/>
          </a:xfrm>
          <a:prstGeom prst="roundRect">
            <a:avLst>
              <a:gd fmla="val 4810" name="adj"/>
            </a:avLst>
          </a:prstGeom>
          <a:solidFill>
            <a:srgbClr val="9C9899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2" name="Google Shape;702;gaa411ca4a7_0_102"/>
          <p:cNvSpPr/>
          <p:nvPr/>
        </p:nvSpPr>
        <p:spPr>
          <a:xfrm rot="2700000">
            <a:off x="6430395" y="1140951"/>
            <a:ext cx="1323704" cy="1323704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3" name="Google Shape;703;gaa411ca4a7_0_102"/>
          <p:cNvSpPr/>
          <p:nvPr/>
        </p:nvSpPr>
        <p:spPr>
          <a:xfrm rot="2700000">
            <a:off x="5699014" y="2947049"/>
            <a:ext cx="1221881" cy="1221881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4" name="Google Shape;704;gaa411ca4a7_0_102"/>
          <p:cNvSpPr/>
          <p:nvPr/>
        </p:nvSpPr>
        <p:spPr>
          <a:xfrm rot="2700000">
            <a:off x="7280046" y="2731515"/>
            <a:ext cx="840467" cy="840467"/>
          </a:xfrm>
          <a:prstGeom prst="roundRect">
            <a:avLst>
              <a:gd fmla="val 4810" name="adj"/>
            </a:avLst>
          </a:prstGeom>
          <a:solidFill>
            <a:srgbClr val="7F7F7F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5" name="Google Shape;705;gaa411ca4a7_0_102"/>
          <p:cNvSpPr/>
          <p:nvPr/>
        </p:nvSpPr>
        <p:spPr>
          <a:xfrm rot="2700000">
            <a:off x="7859075" y="2034379"/>
            <a:ext cx="636396" cy="636396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6" name="Google Shape;706;gaa411ca4a7_0_102"/>
          <p:cNvSpPr/>
          <p:nvPr/>
        </p:nvSpPr>
        <p:spPr>
          <a:xfrm rot="2700000">
            <a:off x="7942039" y="729763"/>
            <a:ext cx="532027" cy="532027"/>
          </a:xfrm>
          <a:prstGeom prst="roundRect">
            <a:avLst>
              <a:gd fmla="val 4810" name="adj"/>
            </a:avLst>
          </a:prstGeom>
          <a:solidFill>
            <a:srgbClr val="A5A5A5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7" name="Google Shape;707;gaa411ca4a7_0_102"/>
          <p:cNvSpPr/>
          <p:nvPr/>
        </p:nvSpPr>
        <p:spPr>
          <a:xfrm rot="2700000">
            <a:off x="5969249" y="441245"/>
            <a:ext cx="539664" cy="53966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8" name="Google Shape;708;gaa411ca4a7_0_102"/>
          <p:cNvSpPr/>
          <p:nvPr/>
        </p:nvSpPr>
        <p:spPr>
          <a:xfrm rot="2700000">
            <a:off x="7923978" y="441233"/>
            <a:ext cx="539664" cy="53966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9" name="Google Shape;709;gaa411ca4a7_0_102"/>
          <p:cNvSpPr/>
          <p:nvPr/>
        </p:nvSpPr>
        <p:spPr>
          <a:xfrm rot="2700000">
            <a:off x="7875917" y="1686653"/>
            <a:ext cx="593970" cy="59397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0" name="Google Shape;710;gaa411ca4a7_0_102"/>
          <p:cNvSpPr/>
          <p:nvPr/>
        </p:nvSpPr>
        <p:spPr>
          <a:xfrm rot="2700000">
            <a:off x="6430395" y="757733"/>
            <a:ext cx="1323704" cy="132370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1" name="Google Shape;711;gaa411ca4a7_0_102"/>
          <p:cNvSpPr/>
          <p:nvPr/>
        </p:nvSpPr>
        <p:spPr>
          <a:xfrm rot="2700000">
            <a:off x="7651925" y="2748543"/>
            <a:ext cx="806526" cy="806526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2" name="Google Shape;712;gaa411ca4a7_0_102"/>
          <p:cNvSpPr/>
          <p:nvPr/>
        </p:nvSpPr>
        <p:spPr>
          <a:xfrm rot="2700000">
            <a:off x="7432292" y="3741856"/>
            <a:ext cx="507420" cy="50742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3" name="Google Shape;713;gaa411ca4a7_0_102"/>
          <p:cNvSpPr/>
          <p:nvPr/>
        </p:nvSpPr>
        <p:spPr>
          <a:xfrm rot="2700000">
            <a:off x="5328952" y="4407540"/>
            <a:ext cx="257104" cy="25710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4" name="Google Shape;714;gaa411ca4a7_0_102"/>
          <p:cNvSpPr/>
          <p:nvPr/>
        </p:nvSpPr>
        <p:spPr>
          <a:xfrm rot="2700000">
            <a:off x="8302787" y="3845792"/>
            <a:ext cx="257104" cy="25710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5" name="Google Shape;715;gaa411ca4a7_0_102"/>
          <p:cNvSpPr/>
          <p:nvPr/>
        </p:nvSpPr>
        <p:spPr>
          <a:xfrm rot="2700000">
            <a:off x="8313278" y="1108142"/>
            <a:ext cx="257104" cy="25710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6" name="Google Shape;716;gaa411ca4a7_0_102"/>
          <p:cNvSpPr/>
          <p:nvPr/>
        </p:nvSpPr>
        <p:spPr>
          <a:xfrm rot="2700000">
            <a:off x="6484607" y="2775870"/>
            <a:ext cx="257104" cy="25710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7" name="Google Shape;717;gaa411ca4a7_0_102"/>
          <p:cNvSpPr/>
          <p:nvPr/>
        </p:nvSpPr>
        <p:spPr>
          <a:xfrm>
            <a:off x="196302" y="240569"/>
            <a:ext cx="31326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參考資料</a:t>
            </a:r>
            <a:endParaRPr b="1" sz="4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8" name="Google Shape;718;gaa411ca4a7_0_102"/>
          <p:cNvSpPr txBox="1"/>
          <p:nvPr/>
        </p:nvSpPr>
        <p:spPr>
          <a:xfrm>
            <a:off x="122000" y="1239250"/>
            <a:ext cx="7362900" cy="3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1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[1] </a:t>
            </a:r>
            <a:r>
              <a:rPr lang="zh-CN" sz="11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L. A. Gatys, A. S. Ecker and M. Bethge, "Image Style Transfer Using Convolutional Neural Networks," 2016 IEEE Conference on Computer Vision and Pattern Recognition (CVPR), Las Vegas, NV, 2016, pp. 2414-2423, doi: 10.1109/CVPR.2016.265.</a:t>
            </a:r>
            <a:endParaRPr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1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[2] </a:t>
            </a:r>
            <a:r>
              <a:rPr lang="zh-CN" sz="11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Roman Novak  Yaroslav Nikulin," Improving the Neural Algorithm of Artistic Style" CoRR abs/1605.04603 (2016)</a:t>
            </a:r>
            <a:endParaRPr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參考的code</a:t>
            </a:r>
            <a:r>
              <a:rPr lang="zh-CN" sz="12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:</a:t>
            </a:r>
            <a:endParaRPr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100" u="sng">
                <a:solidFill>
                  <a:srgbClr val="1155CC"/>
                </a:solidFill>
                <a:latin typeface="BiauKai"/>
                <a:ea typeface="BiauKai"/>
                <a:cs typeface="BiauKai"/>
                <a:sym typeface="BiauKa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https://colab.research.google.com/drive/14rGJRCrlF8-Mhalebf4mfUK_zua1c6cn</a:t>
            </a:r>
            <a:endParaRPr b="1"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1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[3]</a:t>
            </a:r>
            <a:r>
              <a:rPr lang="zh-CN" sz="11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 HUANG, Zixuan and ZHANG, Jinghuai and LIAO, Jing.(2019).Style Mixer: Semantic-aware Multi-Style Transfer Network.1 ISSN467-8659.10.1111/cgf.13853</a:t>
            </a:r>
            <a:endParaRPr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參考的github code</a:t>
            </a:r>
            <a:r>
              <a:rPr lang="zh-CN" sz="12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:</a:t>
            </a:r>
            <a:endParaRPr sz="12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u="sng">
                <a:solidFill>
                  <a:srgbClr val="1155CC"/>
                </a:solidFill>
                <a:latin typeface="BiauKai"/>
                <a:ea typeface="BiauKai"/>
                <a:cs typeface="BiauKai"/>
                <a:sym typeface="BiauKa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https://github.com/zxhuang97/Official-implementation-StyleMixer</a:t>
            </a:r>
            <a:endParaRPr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1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[4] </a:t>
            </a:r>
            <a:r>
              <a:rPr lang="zh-CN" sz="11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 U2 -Net: Going Deeper with Nested U-Structure for Salient Object Detection Xuebin Qin, Zichen Zhang, Chenyang Huang, Masood Dehghan, Osmar R. Zaiane and Martin Jagersand University of Alberta, Canada</a:t>
            </a:r>
            <a:endParaRPr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1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[5]</a:t>
            </a:r>
            <a:r>
              <a:rPr lang="zh-CN" sz="11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 Creating Intricate Art with Neural Style Transfer (</a:t>
            </a:r>
            <a:r>
              <a:rPr b="1" lang="zh-CN" sz="1100" u="sng">
                <a:solidFill>
                  <a:srgbClr val="1155CC"/>
                </a:solidFill>
                <a:latin typeface="BiauKai"/>
                <a:ea typeface="BiauKai"/>
                <a:cs typeface="BiauKai"/>
                <a:sym typeface="BiauKa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https://becominghuman.ai/creating-intricate-art-with-neural-style-transfer-e5fee5f89481</a:t>
            </a:r>
            <a:r>
              <a:rPr lang="zh-CN" sz="11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)</a:t>
            </a:r>
            <a:endParaRPr b="1" sz="11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8"/>
          <p:cNvSpPr/>
          <p:nvPr/>
        </p:nvSpPr>
        <p:spPr>
          <a:xfrm rot="2700000">
            <a:off x="7474061" y="4221928"/>
            <a:ext cx="399563" cy="399563"/>
          </a:xfrm>
          <a:prstGeom prst="roundRect">
            <a:avLst>
              <a:gd fmla="val 4810" name="adj"/>
            </a:avLst>
          </a:prstGeom>
          <a:solidFill>
            <a:srgbClr val="9C9899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5" name="Google Shape;725;p18"/>
          <p:cNvSpPr/>
          <p:nvPr/>
        </p:nvSpPr>
        <p:spPr>
          <a:xfrm rot="2700000">
            <a:off x="6430345" y="1140972"/>
            <a:ext cx="1323803" cy="132380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6" name="Google Shape;726;p18"/>
          <p:cNvSpPr/>
          <p:nvPr/>
        </p:nvSpPr>
        <p:spPr>
          <a:xfrm rot="2700000">
            <a:off x="5699113" y="2947008"/>
            <a:ext cx="1221683" cy="122168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7" name="Google Shape;727;p18"/>
          <p:cNvSpPr/>
          <p:nvPr/>
        </p:nvSpPr>
        <p:spPr>
          <a:xfrm rot="2700000">
            <a:off x="7279982" y="2731542"/>
            <a:ext cx="840595" cy="840595"/>
          </a:xfrm>
          <a:prstGeom prst="roundRect">
            <a:avLst>
              <a:gd fmla="val 4810" name="adj"/>
            </a:avLst>
          </a:prstGeom>
          <a:solidFill>
            <a:srgbClr val="7F7F7F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8" name="Google Shape;728;p18"/>
          <p:cNvSpPr/>
          <p:nvPr/>
        </p:nvSpPr>
        <p:spPr>
          <a:xfrm rot="2700000">
            <a:off x="7859058" y="2034386"/>
            <a:ext cx="636431" cy="636431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9" name="Google Shape;729;p18"/>
          <p:cNvSpPr/>
          <p:nvPr/>
        </p:nvSpPr>
        <p:spPr>
          <a:xfrm rot="2700000">
            <a:off x="7942044" y="729761"/>
            <a:ext cx="532017" cy="532017"/>
          </a:xfrm>
          <a:prstGeom prst="roundRect">
            <a:avLst>
              <a:gd fmla="val 4810" name="adj"/>
            </a:avLst>
          </a:prstGeom>
          <a:solidFill>
            <a:srgbClr val="A5A5A5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0" name="Google Shape;730;p18"/>
          <p:cNvSpPr/>
          <p:nvPr/>
        </p:nvSpPr>
        <p:spPr>
          <a:xfrm rot="-2700000">
            <a:off x="-1205537" y="92970"/>
            <a:ext cx="2151435" cy="2065377"/>
          </a:xfrm>
          <a:prstGeom prst="roundRect">
            <a:avLst>
              <a:gd fmla="val 8219" name="adj"/>
            </a:avLst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1" name="Google Shape;731;p18"/>
          <p:cNvSpPr/>
          <p:nvPr/>
        </p:nvSpPr>
        <p:spPr>
          <a:xfrm rot="-2700000">
            <a:off x="967987" y="-869121"/>
            <a:ext cx="1425327" cy="1368314"/>
          </a:xfrm>
          <a:prstGeom prst="roundRect">
            <a:avLst>
              <a:gd fmla="val 8219" name="adj"/>
            </a:avLst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2" name="Google Shape;732;p18"/>
          <p:cNvSpPr/>
          <p:nvPr/>
        </p:nvSpPr>
        <p:spPr>
          <a:xfrm rot="2700000">
            <a:off x="5569230" y="451226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3" name="Google Shape;733;p18"/>
          <p:cNvSpPr/>
          <p:nvPr/>
        </p:nvSpPr>
        <p:spPr>
          <a:xfrm rot="2700000">
            <a:off x="7924084" y="441189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4" name="Google Shape;734;p18"/>
          <p:cNvSpPr/>
          <p:nvPr/>
        </p:nvSpPr>
        <p:spPr>
          <a:xfrm rot="2700000">
            <a:off x="7875903" y="1686659"/>
            <a:ext cx="593998" cy="593998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5" name="Google Shape;735;p18"/>
          <p:cNvSpPr/>
          <p:nvPr/>
        </p:nvSpPr>
        <p:spPr>
          <a:xfrm rot="2700000">
            <a:off x="6430345" y="757754"/>
            <a:ext cx="1323803" cy="1323803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6" name="Google Shape;736;p18"/>
          <p:cNvSpPr/>
          <p:nvPr/>
        </p:nvSpPr>
        <p:spPr>
          <a:xfrm rot="2700000">
            <a:off x="7651901" y="2748553"/>
            <a:ext cx="806575" cy="806575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7" name="Google Shape;737;p18"/>
          <p:cNvSpPr/>
          <p:nvPr/>
        </p:nvSpPr>
        <p:spPr>
          <a:xfrm rot="2700000">
            <a:off x="5702325" y="3377079"/>
            <a:ext cx="1182098" cy="1182098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8" name="Google Shape;738;p18"/>
          <p:cNvSpPr/>
          <p:nvPr/>
        </p:nvSpPr>
        <p:spPr>
          <a:xfrm rot="2700000">
            <a:off x="4391728" y="3680354"/>
            <a:ext cx="637272" cy="63727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9" name="Google Shape;739;p18"/>
          <p:cNvSpPr/>
          <p:nvPr/>
        </p:nvSpPr>
        <p:spPr>
          <a:xfrm rot="2700000">
            <a:off x="8304885" y="4287910"/>
            <a:ext cx="637272" cy="63727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0" name="Google Shape;740;p18"/>
          <p:cNvSpPr/>
          <p:nvPr/>
        </p:nvSpPr>
        <p:spPr>
          <a:xfrm rot="2700000">
            <a:off x="7432318" y="3741845"/>
            <a:ext cx="507367" cy="507367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1" name="Google Shape;741;p18"/>
          <p:cNvSpPr/>
          <p:nvPr/>
        </p:nvSpPr>
        <p:spPr>
          <a:xfrm rot="2700000">
            <a:off x="5329029" y="440750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2" name="Google Shape;742;p18"/>
          <p:cNvSpPr/>
          <p:nvPr/>
        </p:nvSpPr>
        <p:spPr>
          <a:xfrm rot="2700000">
            <a:off x="8302864" y="384576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3" name="Google Shape;743;p18"/>
          <p:cNvSpPr/>
          <p:nvPr/>
        </p:nvSpPr>
        <p:spPr>
          <a:xfrm rot="2700000">
            <a:off x="8313355" y="110811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4" name="Google Shape;744;p18"/>
          <p:cNvSpPr/>
          <p:nvPr/>
        </p:nvSpPr>
        <p:spPr>
          <a:xfrm rot="2700000">
            <a:off x="6484684" y="277583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5" name="Google Shape;745;p18"/>
          <p:cNvSpPr/>
          <p:nvPr/>
        </p:nvSpPr>
        <p:spPr>
          <a:xfrm>
            <a:off x="1128476" y="3496814"/>
            <a:ext cx="1460656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紀玥綺 B064020043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張瓊云 B064020052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李宛臻 B064020055</a:t>
            </a:r>
            <a:endParaRPr sz="105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6" name="Google Shape;746;p18"/>
          <p:cNvSpPr/>
          <p:nvPr/>
        </p:nvSpPr>
        <p:spPr>
          <a:xfrm>
            <a:off x="755576" y="1851670"/>
            <a:ext cx="7344816" cy="830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75" spcFirstLastPara="1" rIns="91275" wrap="square" tIns="45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133F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感谢您的聆聽</a:t>
            </a:r>
            <a:endParaRPr b="1" sz="48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7" name="Google Shape;747;p18"/>
          <p:cNvSpPr/>
          <p:nvPr/>
        </p:nvSpPr>
        <p:spPr>
          <a:xfrm>
            <a:off x="755576" y="2675854"/>
            <a:ext cx="7344816" cy="399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75" spcFirstLastPara="1" rIns="91275" wrap="square" tIns="45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133F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 YOU FOR LISTENING</a:t>
            </a:r>
            <a:endParaRPr sz="2000">
              <a:solidFill>
                <a:srgbClr val="133F6B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748" name="Google Shape;748;p18"/>
          <p:cNvGrpSpPr/>
          <p:nvPr/>
        </p:nvGrpSpPr>
        <p:grpSpPr>
          <a:xfrm>
            <a:off x="849330" y="3496814"/>
            <a:ext cx="260310" cy="224405"/>
            <a:chOff x="3484568" y="3959609"/>
            <a:chExt cx="539308" cy="464921"/>
          </a:xfrm>
        </p:grpSpPr>
        <p:sp>
          <p:nvSpPr>
            <p:cNvPr id="749" name="Google Shape;749;p18"/>
            <p:cNvSpPr/>
            <p:nvPr/>
          </p:nvSpPr>
          <p:spPr>
            <a:xfrm>
              <a:off x="3484568" y="3959609"/>
              <a:ext cx="539308" cy="464921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3621202" y="4063904"/>
              <a:ext cx="266040" cy="256330"/>
            </a:xfrm>
            <a:custGeom>
              <a:rect b="b" l="l" r="r" t="t"/>
              <a:pathLst>
                <a:path extrusionOk="0" h="580" w="602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25" lIns="34275" spcFirstLastPara="1" rIns="34275" wrap="square" tIns="17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4000">
        <p14:vortex dir="r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aa2d5afc94_0_0"/>
          <p:cNvSpPr/>
          <p:nvPr/>
        </p:nvSpPr>
        <p:spPr>
          <a:xfrm rot="5400000">
            <a:off x="374325" y="-400950"/>
            <a:ext cx="5154900" cy="5945400"/>
          </a:xfrm>
          <a:prstGeom prst="triangle">
            <a:avLst>
              <a:gd fmla="val 49324" name="adj"/>
            </a:avLst>
          </a:prstGeom>
          <a:solidFill>
            <a:srgbClr val="376092"/>
          </a:solidFill>
          <a:ln>
            <a:noFill/>
          </a:ln>
          <a:effectLst>
            <a:outerShdw blurRad="254000" rotWithShape="0" algn="tl" dir="2700000" dist="635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57" name="Google Shape;757;gaa2d5afc94_0_0"/>
          <p:cNvSpPr/>
          <p:nvPr/>
        </p:nvSpPr>
        <p:spPr>
          <a:xfrm rot="2700000">
            <a:off x="7474014" y="4221947"/>
            <a:ext cx="399657" cy="399657"/>
          </a:xfrm>
          <a:prstGeom prst="roundRect">
            <a:avLst>
              <a:gd fmla="val 4810" name="adj"/>
            </a:avLst>
          </a:prstGeom>
          <a:solidFill>
            <a:srgbClr val="9C9899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58" name="Google Shape;758;gaa2d5afc94_0_0"/>
          <p:cNvSpPr/>
          <p:nvPr/>
        </p:nvSpPr>
        <p:spPr>
          <a:xfrm rot="2700000">
            <a:off x="6430395" y="1140951"/>
            <a:ext cx="1323704" cy="1323704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59" name="Google Shape;759;gaa2d5afc94_0_0"/>
          <p:cNvSpPr/>
          <p:nvPr/>
        </p:nvSpPr>
        <p:spPr>
          <a:xfrm rot="2700000">
            <a:off x="5699014" y="2947049"/>
            <a:ext cx="1221881" cy="1221881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0" name="Google Shape;760;gaa2d5afc94_0_0"/>
          <p:cNvSpPr/>
          <p:nvPr/>
        </p:nvSpPr>
        <p:spPr>
          <a:xfrm rot="2700000">
            <a:off x="7280046" y="2731515"/>
            <a:ext cx="840467" cy="840467"/>
          </a:xfrm>
          <a:prstGeom prst="roundRect">
            <a:avLst>
              <a:gd fmla="val 4810" name="adj"/>
            </a:avLst>
          </a:prstGeom>
          <a:solidFill>
            <a:srgbClr val="7F7F7F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1" name="Google Shape;761;gaa2d5afc94_0_0"/>
          <p:cNvSpPr/>
          <p:nvPr/>
        </p:nvSpPr>
        <p:spPr>
          <a:xfrm rot="2700000">
            <a:off x="7859075" y="2034379"/>
            <a:ext cx="636396" cy="636396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2" name="Google Shape;762;gaa2d5afc94_0_0"/>
          <p:cNvSpPr/>
          <p:nvPr/>
        </p:nvSpPr>
        <p:spPr>
          <a:xfrm rot="2700000">
            <a:off x="7942039" y="729763"/>
            <a:ext cx="532027" cy="532027"/>
          </a:xfrm>
          <a:prstGeom prst="roundRect">
            <a:avLst>
              <a:gd fmla="val 4810" name="adj"/>
            </a:avLst>
          </a:prstGeom>
          <a:solidFill>
            <a:srgbClr val="A5A5A5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3" name="Google Shape;763;gaa2d5afc94_0_0"/>
          <p:cNvSpPr/>
          <p:nvPr/>
        </p:nvSpPr>
        <p:spPr>
          <a:xfrm rot="2700000">
            <a:off x="5569124" y="451270"/>
            <a:ext cx="539664" cy="53966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4" name="Google Shape;764;gaa2d5afc94_0_0"/>
          <p:cNvSpPr/>
          <p:nvPr/>
        </p:nvSpPr>
        <p:spPr>
          <a:xfrm rot="2700000">
            <a:off x="7923978" y="441233"/>
            <a:ext cx="539664" cy="53966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5" name="Google Shape;765;gaa2d5afc94_0_0"/>
          <p:cNvSpPr/>
          <p:nvPr/>
        </p:nvSpPr>
        <p:spPr>
          <a:xfrm rot="2700000">
            <a:off x="7875917" y="1686653"/>
            <a:ext cx="593970" cy="59397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6" name="Google Shape;766;gaa2d5afc94_0_0"/>
          <p:cNvSpPr/>
          <p:nvPr/>
        </p:nvSpPr>
        <p:spPr>
          <a:xfrm rot="2700000">
            <a:off x="6430395" y="757733"/>
            <a:ext cx="1323704" cy="132370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7" name="Google Shape;767;gaa2d5afc94_0_0"/>
          <p:cNvSpPr/>
          <p:nvPr/>
        </p:nvSpPr>
        <p:spPr>
          <a:xfrm rot="2700000">
            <a:off x="7651925" y="2748543"/>
            <a:ext cx="806526" cy="806526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8" name="Google Shape;768;gaa2d5afc94_0_0"/>
          <p:cNvSpPr/>
          <p:nvPr/>
        </p:nvSpPr>
        <p:spPr>
          <a:xfrm rot="2700000">
            <a:off x="7432292" y="3741856"/>
            <a:ext cx="507420" cy="50742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9" name="Google Shape;769;gaa2d5afc94_0_0"/>
          <p:cNvSpPr/>
          <p:nvPr/>
        </p:nvSpPr>
        <p:spPr>
          <a:xfrm rot="2700000">
            <a:off x="5328952" y="4407540"/>
            <a:ext cx="257104" cy="25710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70" name="Google Shape;770;gaa2d5afc94_0_0"/>
          <p:cNvSpPr/>
          <p:nvPr/>
        </p:nvSpPr>
        <p:spPr>
          <a:xfrm rot="2700000">
            <a:off x="8302787" y="3845792"/>
            <a:ext cx="257104" cy="25710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71" name="Google Shape;771;gaa2d5afc94_0_0"/>
          <p:cNvSpPr/>
          <p:nvPr/>
        </p:nvSpPr>
        <p:spPr>
          <a:xfrm rot="2700000">
            <a:off x="8313278" y="1108142"/>
            <a:ext cx="257104" cy="25710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72" name="Google Shape;772;gaa2d5afc94_0_0"/>
          <p:cNvSpPr/>
          <p:nvPr/>
        </p:nvSpPr>
        <p:spPr>
          <a:xfrm rot="2700000">
            <a:off x="6484607" y="2775870"/>
            <a:ext cx="257104" cy="257104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799925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73" name="Google Shape;773;gaa2d5afc94_0_0"/>
          <p:cNvSpPr/>
          <p:nvPr/>
        </p:nvSpPr>
        <p:spPr>
          <a:xfrm>
            <a:off x="700902" y="2215744"/>
            <a:ext cx="31326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Q&amp;A</a:t>
            </a:r>
            <a:endParaRPr b="1" sz="6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gaa411ca4a7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073" y="2974200"/>
            <a:ext cx="5334501" cy="19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aa411ca4a7_1_25"/>
          <p:cNvSpPr txBox="1"/>
          <p:nvPr/>
        </p:nvSpPr>
        <p:spPr>
          <a:xfrm>
            <a:off x="304300" y="304300"/>
            <a:ext cx="2542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900"/>
              <a:t>QA</a:t>
            </a:r>
            <a:endParaRPr b="1" sz="1900"/>
          </a:p>
        </p:txBody>
      </p:sp>
      <p:pic>
        <p:nvPicPr>
          <p:cNvPr id="781" name="Google Shape;781;gaa411ca4a7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450" y="610075"/>
            <a:ext cx="3724950" cy="21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/>
        </p:nvSpPr>
        <p:spPr>
          <a:xfrm>
            <a:off x="870585" y="2207036"/>
            <a:ext cx="4133463" cy="22417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Microsoft Yahei"/>
                <a:ea typeface="Microsoft Yahei"/>
                <a:cs typeface="Microsoft Yahei"/>
                <a:sym typeface="Microsoft Yahei"/>
              </a:rPr>
              <a:t>在尚未修習深度學習課程前，我們對於Style Transfer的作品與應用具有些微的了解，可惜由於所具備的知識與技術還理解的不夠深刻，加上一直沒有機會去實作，因此想藉著這難得的機會，嘗試進行Style Transfer的深度學習實作。</a:t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 rot="2700000">
            <a:off x="5796136" y="2355726"/>
            <a:ext cx="1823899" cy="1823899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26" name="Google Shape;126;p4"/>
          <p:cNvGrpSpPr/>
          <p:nvPr/>
        </p:nvGrpSpPr>
        <p:grpSpPr>
          <a:xfrm>
            <a:off x="6041101" y="2078759"/>
            <a:ext cx="2410568" cy="2410568"/>
            <a:chOff x="5888951" y="1517229"/>
            <a:chExt cx="2787504" cy="2787504"/>
          </a:xfrm>
        </p:grpSpPr>
        <p:sp>
          <p:nvSpPr>
            <p:cNvPr id="127" name="Google Shape;127;p4"/>
            <p:cNvSpPr/>
            <p:nvPr/>
          </p:nvSpPr>
          <p:spPr>
            <a:xfrm rot="2700000">
              <a:off x="6297172" y="1925450"/>
              <a:ext cx="1971063" cy="1971063"/>
            </a:xfrm>
            <a:custGeom>
              <a:rect b="b" l="l" r="r" t="t"/>
              <a:pathLst>
                <a:path extrusionOk="0" h="1971063" w="1971063">
                  <a:moveTo>
                    <a:pt x="0" y="94808"/>
                  </a:moveTo>
                  <a:cubicBezTo>
                    <a:pt x="0" y="42447"/>
                    <a:pt x="42447" y="0"/>
                    <a:pt x="94808" y="0"/>
                  </a:cubicBezTo>
                  <a:lnTo>
                    <a:pt x="517253" y="14656"/>
                  </a:lnTo>
                  <a:lnTo>
                    <a:pt x="1876255" y="0"/>
                  </a:lnTo>
                  <a:cubicBezTo>
                    <a:pt x="1928616" y="0"/>
                    <a:pt x="1971063" y="42447"/>
                    <a:pt x="1971063" y="94808"/>
                  </a:cubicBezTo>
                  <a:lnTo>
                    <a:pt x="1971063" y="1876255"/>
                  </a:lnTo>
                  <a:cubicBezTo>
                    <a:pt x="1971063" y="1928616"/>
                    <a:pt x="1928616" y="1971063"/>
                    <a:pt x="1876255" y="1971063"/>
                  </a:cubicBezTo>
                  <a:lnTo>
                    <a:pt x="94808" y="1971063"/>
                  </a:lnTo>
                  <a:cubicBezTo>
                    <a:pt x="42447" y="1971063"/>
                    <a:pt x="0" y="1928616"/>
                    <a:pt x="0" y="1876255"/>
                  </a:cubicBezTo>
                  <a:lnTo>
                    <a:pt x="0" y="94808"/>
                  </a:lnTo>
                  <a:close/>
                </a:path>
              </a:pathLst>
            </a:custGeom>
            <a:blipFill rotWithShape="0">
              <a:blip r:embed="rId3">
                <a:alphaModFix/>
              </a:blip>
              <a:stretch>
                <a:fillRect b="-1271" l="-30687" r="-19374" t="0"/>
              </a:stretch>
            </a:blipFill>
            <a:ln cap="flat" cmpd="sng" w="9525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39700" rotWithShape="0" algn="t" dir="5400000" dist="139700">
                <a:srgbClr val="595959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 rot="2700000">
              <a:off x="6358833" y="1993331"/>
              <a:ext cx="1847741" cy="1847741"/>
            </a:xfrm>
            <a:custGeom>
              <a:rect b="b" l="l" r="r" t="t"/>
              <a:pathLst>
                <a:path extrusionOk="0" h="1971063" w="1971063">
                  <a:moveTo>
                    <a:pt x="0" y="94808"/>
                  </a:moveTo>
                  <a:cubicBezTo>
                    <a:pt x="0" y="42447"/>
                    <a:pt x="42447" y="0"/>
                    <a:pt x="94808" y="0"/>
                  </a:cubicBezTo>
                  <a:lnTo>
                    <a:pt x="517253" y="14656"/>
                  </a:lnTo>
                  <a:lnTo>
                    <a:pt x="1876255" y="0"/>
                  </a:lnTo>
                  <a:cubicBezTo>
                    <a:pt x="1928616" y="0"/>
                    <a:pt x="1971063" y="42447"/>
                    <a:pt x="1971063" y="94808"/>
                  </a:cubicBezTo>
                  <a:lnTo>
                    <a:pt x="1971063" y="1876255"/>
                  </a:lnTo>
                  <a:cubicBezTo>
                    <a:pt x="1971063" y="1928616"/>
                    <a:pt x="1928616" y="1971063"/>
                    <a:pt x="1876255" y="1971063"/>
                  </a:cubicBezTo>
                  <a:lnTo>
                    <a:pt x="94808" y="1971063"/>
                  </a:lnTo>
                  <a:cubicBezTo>
                    <a:pt x="42447" y="1971063"/>
                    <a:pt x="0" y="1928616"/>
                    <a:pt x="0" y="1876255"/>
                  </a:cubicBezTo>
                  <a:lnTo>
                    <a:pt x="0" y="94808"/>
                  </a:lnTo>
                  <a:close/>
                </a:path>
              </a:pathLst>
            </a:custGeom>
            <a:blipFill rotWithShape="0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139700" rotWithShape="0" algn="t" dir="5400000" dist="139700">
                <a:srgbClr val="595959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907419" y="623723"/>
            <a:ext cx="2006592" cy="1408077"/>
            <a:chOff x="467544" y="339503"/>
            <a:chExt cx="2520491" cy="1768694"/>
          </a:xfrm>
        </p:grpSpPr>
        <p:sp>
          <p:nvSpPr>
            <p:cNvPr id="130" name="Google Shape;130;p4"/>
            <p:cNvSpPr/>
            <p:nvPr/>
          </p:nvSpPr>
          <p:spPr>
            <a:xfrm rot="2700000">
              <a:off x="613474" y="711955"/>
              <a:ext cx="704611" cy="704611"/>
            </a:xfrm>
            <a:prstGeom prst="roundRect">
              <a:avLst>
                <a:gd fmla="val 4810" name="adj"/>
              </a:avLst>
            </a:prstGeom>
            <a:gradFill>
              <a:gsLst>
                <a:gs pos="0">
                  <a:srgbClr val="F2F2F2"/>
                </a:gs>
                <a:gs pos="100000">
                  <a:srgbClr val="DBDBDB"/>
                </a:gs>
              </a:gsLst>
              <a:lin ang="16800000" scaled="0"/>
            </a:gradFill>
            <a:ln>
              <a:noFill/>
            </a:ln>
            <a:effectLst>
              <a:outerShdw blurRad="139700" rotWithShape="0" algn="t" dir="5400000" dist="139700">
                <a:srgbClr val="595959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 rot="2700000">
              <a:off x="1043261" y="555179"/>
              <a:ext cx="1041378" cy="1041378"/>
            </a:xfrm>
            <a:prstGeom prst="roundRect">
              <a:avLst>
                <a:gd fmla="val 4810" name="adj"/>
              </a:avLst>
            </a:prstGeom>
            <a:solidFill>
              <a:srgbClr val="366092"/>
            </a:solidFill>
            <a:ln>
              <a:noFill/>
            </a:ln>
            <a:effectLst>
              <a:outerShdw blurRad="139700" rotWithShape="0" algn="t" dir="5400000" dist="139700">
                <a:srgbClr val="595959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 rot="2700000">
              <a:off x="2386142" y="531294"/>
              <a:ext cx="498625" cy="498625"/>
            </a:xfrm>
            <a:prstGeom prst="roundRect">
              <a:avLst>
                <a:gd fmla="val 4810" name="adj"/>
              </a:avLst>
            </a:prstGeom>
            <a:solidFill>
              <a:srgbClr val="7F7F7F"/>
            </a:solidFill>
            <a:ln>
              <a:noFill/>
            </a:ln>
            <a:effectLst>
              <a:outerShdw blurRad="139700" rotWithShape="0" algn="t" dir="5400000" dist="139700">
                <a:srgbClr val="595959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 rot="2700000">
              <a:off x="2149679" y="1381541"/>
              <a:ext cx="432486" cy="432486"/>
            </a:xfrm>
            <a:prstGeom prst="roundRect">
              <a:avLst>
                <a:gd fmla="val 4810" name="adj"/>
              </a:avLst>
            </a:prstGeom>
            <a:gradFill>
              <a:gsLst>
                <a:gs pos="0">
                  <a:srgbClr val="F2F2F2"/>
                </a:gs>
                <a:gs pos="100000">
                  <a:srgbClr val="DBDBDB"/>
                </a:gs>
              </a:gsLst>
              <a:lin ang="16800000" scaled="0"/>
            </a:gradFill>
            <a:ln>
              <a:noFill/>
            </a:ln>
            <a:effectLst>
              <a:outerShdw blurRad="139700" rotWithShape="0" algn="t" dir="5400000" dist="139700">
                <a:srgbClr val="595959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 rot="2700000">
              <a:off x="562441" y="1843807"/>
              <a:ext cx="219027" cy="219027"/>
            </a:xfrm>
            <a:prstGeom prst="roundRect">
              <a:avLst>
                <a:gd fmla="val 4810" name="adj"/>
              </a:avLst>
            </a:prstGeom>
            <a:gradFill>
              <a:gsLst>
                <a:gs pos="0">
                  <a:srgbClr val="F2F2F2"/>
                </a:gs>
                <a:gs pos="100000">
                  <a:srgbClr val="DBDBDB"/>
                </a:gs>
              </a:gsLst>
              <a:lin ang="16800000" scaled="0"/>
            </a:gradFill>
            <a:ln>
              <a:noFill/>
            </a:ln>
            <a:effectLst>
              <a:outerShdw blurRad="76200" rotWithShape="0" algn="t" dir="5400000" dist="76200">
                <a:srgbClr val="595959">
                  <a:alpha val="2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1121021" y="823252"/>
              <a:ext cx="876293" cy="5025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Microsoft Yahei"/>
                <a:buNone/>
              </a:pPr>
              <a:r>
                <a:rPr b="0" i="0" lang="zh-CN" sz="20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動機</a:t>
              </a:r>
              <a:endParaRPr b="0" i="0" sz="2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ransition spd="slow" p14:dur="1600">
    <p:blinds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>
            <a:off x="215616" y="122155"/>
            <a:ext cx="8604855" cy="676257"/>
            <a:chOff x="215616" y="122155"/>
            <a:chExt cx="8604855" cy="676257"/>
          </a:xfrm>
        </p:grpSpPr>
        <p:cxnSp>
          <p:nvCxnSpPr>
            <p:cNvPr id="142" name="Google Shape;142;p5"/>
            <p:cNvCxnSpPr/>
            <p:nvPr/>
          </p:nvCxnSpPr>
          <p:spPr>
            <a:xfrm rot="10800000">
              <a:off x="1208857" y="684095"/>
              <a:ext cx="7611615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43" name="Google Shape;143;p5"/>
            <p:cNvSpPr/>
            <p:nvPr/>
          </p:nvSpPr>
          <p:spPr>
            <a:xfrm>
              <a:off x="1331640" y="255120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主題描述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44" name="Google Shape;144;p5"/>
            <p:cNvGrpSpPr/>
            <p:nvPr/>
          </p:nvGrpSpPr>
          <p:grpSpPr>
            <a:xfrm>
              <a:off x="215616" y="122155"/>
              <a:ext cx="963706" cy="676257"/>
              <a:chOff x="467544" y="339503"/>
              <a:chExt cx="2520491" cy="1768694"/>
            </a:xfrm>
          </p:grpSpPr>
          <p:sp>
            <p:nvSpPr>
              <p:cNvPr id="145" name="Google Shape;145;p5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50" name="Google Shape;150;p5"/>
              <p:cNvSpPr txBox="1"/>
              <p:nvPr/>
            </p:nvSpPr>
            <p:spPr>
              <a:xfrm>
                <a:off x="944545" y="617339"/>
                <a:ext cx="1229245" cy="965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01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151" name="Google Shape;151;p5"/>
          <p:cNvSpPr/>
          <p:nvPr/>
        </p:nvSpPr>
        <p:spPr>
          <a:xfrm>
            <a:off x="3993597" y="1982031"/>
            <a:ext cx="90000" cy="682800"/>
          </a:xfrm>
          <a:prstGeom prst="roundRect">
            <a:avLst>
              <a:gd fmla="val 50000" name="adj"/>
            </a:avLst>
          </a:prstGeom>
          <a:solidFill>
            <a:srgbClr val="376092"/>
          </a:solidFill>
          <a:ln>
            <a:noFill/>
          </a:ln>
          <a:effectLst>
            <a:outerShdw blurRad="2540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3993597" y="3092125"/>
            <a:ext cx="90000" cy="682800"/>
          </a:xfrm>
          <a:prstGeom prst="roundRect">
            <a:avLst>
              <a:gd fmla="val 50000" name="adj"/>
            </a:avLst>
          </a:prstGeom>
          <a:solidFill>
            <a:srgbClr val="376092"/>
          </a:solidFill>
          <a:ln>
            <a:noFill/>
          </a:ln>
          <a:effectLst>
            <a:outerShdw blurRad="2540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3" name="Google Shape;153;p5"/>
          <p:cNvGrpSpPr/>
          <p:nvPr/>
        </p:nvGrpSpPr>
        <p:grpSpPr>
          <a:xfrm>
            <a:off x="1209212" y="1480314"/>
            <a:ext cx="2095562" cy="2664556"/>
            <a:chOff x="3060478" y="2286376"/>
            <a:chExt cx="1756254" cy="2233118"/>
          </a:xfrm>
        </p:grpSpPr>
        <p:sp>
          <p:nvSpPr>
            <p:cNvPr id="154" name="Google Shape;154;p5"/>
            <p:cNvSpPr/>
            <p:nvPr/>
          </p:nvSpPr>
          <p:spPr>
            <a:xfrm flipH="1">
              <a:off x="3695215" y="4036227"/>
              <a:ext cx="760395" cy="483267"/>
            </a:xfrm>
            <a:custGeom>
              <a:rect b="b" l="l" r="r" t="t"/>
              <a:pathLst>
                <a:path extrusionOk="0" h="120000" w="120000">
                  <a:moveTo>
                    <a:pt x="23692" y="43693"/>
                  </a:moveTo>
                  <a:lnTo>
                    <a:pt x="22701" y="43787"/>
                  </a:lnTo>
                  <a:lnTo>
                    <a:pt x="21774" y="44038"/>
                  </a:lnTo>
                  <a:lnTo>
                    <a:pt x="20930" y="44509"/>
                  </a:lnTo>
                  <a:lnTo>
                    <a:pt x="20129" y="45043"/>
                  </a:lnTo>
                  <a:lnTo>
                    <a:pt x="19371" y="45796"/>
                  </a:lnTo>
                  <a:lnTo>
                    <a:pt x="18717" y="46643"/>
                  </a:lnTo>
                  <a:lnTo>
                    <a:pt x="18106" y="47617"/>
                  </a:lnTo>
                  <a:lnTo>
                    <a:pt x="17537" y="48684"/>
                  </a:lnTo>
                  <a:lnTo>
                    <a:pt x="17052" y="49877"/>
                  </a:lnTo>
                  <a:lnTo>
                    <a:pt x="16673" y="51132"/>
                  </a:lnTo>
                  <a:lnTo>
                    <a:pt x="16314" y="52450"/>
                  </a:lnTo>
                  <a:lnTo>
                    <a:pt x="15998" y="53832"/>
                  </a:lnTo>
                  <a:lnTo>
                    <a:pt x="15787" y="55244"/>
                  </a:lnTo>
                  <a:lnTo>
                    <a:pt x="15619" y="56688"/>
                  </a:lnTo>
                  <a:lnTo>
                    <a:pt x="15534" y="58195"/>
                  </a:lnTo>
                  <a:lnTo>
                    <a:pt x="15492" y="59670"/>
                  </a:lnTo>
                  <a:lnTo>
                    <a:pt x="15534" y="61177"/>
                  </a:lnTo>
                  <a:lnTo>
                    <a:pt x="15619" y="62652"/>
                  </a:lnTo>
                  <a:lnTo>
                    <a:pt x="15787" y="64127"/>
                  </a:lnTo>
                  <a:lnTo>
                    <a:pt x="15998" y="65540"/>
                  </a:lnTo>
                  <a:lnTo>
                    <a:pt x="16314" y="66921"/>
                  </a:lnTo>
                  <a:lnTo>
                    <a:pt x="16673" y="68239"/>
                  </a:lnTo>
                  <a:lnTo>
                    <a:pt x="17052" y="69495"/>
                  </a:lnTo>
                  <a:lnTo>
                    <a:pt x="17537" y="70656"/>
                  </a:lnTo>
                  <a:lnTo>
                    <a:pt x="18106" y="71723"/>
                  </a:lnTo>
                  <a:lnTo>
                    <a:pt x="18717" y="72696"/>
                  </a:lnTo>
                  <a:lnTo>
                    <a:pt x="19371" y="73544"/>
                  </a:lnTo>
                  <a:lnTo>
                    <a:pt x="20129" y="74266"/>
                  </a:lnTo>
                  <a:lnTo>
                    <a:pt x="20930" y="74862"/>
                  </a:lnTo>
                  <a:lnTo>
                    <a:pt x="21774" y="75302"/>
                  </a:lnTo>
                  <a:lnTo>
                    <a:pt x="22701" y="75553"/>
                  </a:lnTo>
                  <a:lnTo>
                    <a:pt x="23692" y="75647"/>
                  </a:lnTo>
                  <a:lnTo>
                    <a:pt x="96265" y="75647"/>
                  </a:lnTo>
                  <a:lnTo>
                    <a:pt x="97256" y="75553"/>
                  </a:lnTo>
                  <a:lnTo>
                    <a:pt x="98183" y="75302"/>
                  </a:lnTo>
                  <a:lnTo>
                    <a:pt x="99047" y="74862"/>
                  </a:lnTo>
                  <a:lnTo>
                    <a:pt x="99848" y="74266"/>
                  </a:lnTo>
                  <a:lnTo>
                    <a:pt x="100586" y="73544"/>
                  </a:lnTo>
                  <a:lnTo>
                    <a:pt x="101261" y="72696"/>
                  </a:lnTo>
                  <a:lnTo>
                    <a:pt x="101893" y="71723"/>
                  </a:lnTo>
                  <a:lnTo>
                    <a:pt x="102420" y="70656"/>
                  </a:lnTo>
                  <a:lnTo>
                    <a:pt x="102905" y="69495"/>
                  </a:lnTo>
                  <a:lnTo>
                    <a:pt x="103326" y="68239"/>
                  </a:lnTo>
                  <a:lnTo>
                    <a:pt x="103664" y="66921"/>
                  </a:lnTo>
                  <a:lnTo>
                    <a:pt x="103959" y="65540"/>
                  </a:lnTo>
                  <a:lnTo>
                    <a:pt x="104191" y="64127"/>
                  </a:lnTo>
                  <a:lnTo>
                    <a:pt x="104359" y="62652"/>
                  </a:lnTo>
                  <a:lnTo>
                    <a:pt x="104444" y="61177"/>
                  </a:lnTo>
                  <a:lnTo>
                    <a:pt x="104465" y="59670"/>
                  </a:lnTo>
                  <a:lnTo>
                    <a:pt x="104444" y="58195"/>
                  </a:lnTo>
                  <a:lnTo>
                    <a:pt x="104359" y="56688"/>
                  </a:lnTo>
                  <a:lnTo>
                    <a:pt x="104191" y="55244"/>
                  </a:lnTo>
                  <a:lnTo>
                    <a:pt x="103959" y="53832"/>
                  </a:lnTo>
                  <a:lnTo>
                    <a:pt x="103664" y="52450"/>
                  </a:lnTo>
                  <a:lnTo>
                    <a:pt x="103326" y="51132"/>
                  </a:lnTo>
                  <a:lnTo>
                    <a:pt x="102905" y="49877"/>
                  </a:lnTo>
                  <a:lnTo>
                    <a:pt x="102420" y="48684"/>
                  </a:lnTo>
                  <a:lnTo>
                    <a:pt x="101872" y="47617"/>
                  </a:lnTo>
                  <a:lnTo>
                    <a:pt x="101261" y="46643"/>
                  </a:lnTo>
                  <a:lnTo>
                    <a:pt x="100586" y="45796"/>
                  </a:lnTo>
                  <a:lnTo>
                    <a:pt x="99848" y="45043"/>
                  </a:lnTo>
                  <a:lnTo>
                    <a:pt x="99047" y="44509"/>
                  </a:lnTo>
                  <a:lnTo>
                    <a:pt x="98183" y="44038"/>
                  </a:lnTo>
                  <a:lnTo>
                    <a:pt x="97256" y="43787"/>
                  </a:lnTo>
                  <a:lnTo>
                    <a:pt x="96265" y="43693"/>
                  </a:lnTo>
                  <a:lnTo>
                    <a:pt x="23692" y="43693"/>
                  </a:lnTo>
                  <a:close/>
                  <a:moveTo>
                    <a:pt x="10223" y="0"/>
                  </a:moveTo>
                  <a:lnTo>
                    <a:pt x="8979" y="94"/>
                  </a:lnTo>
                  <a:lnTo>
                    <a:pt x="7841" y="376"/>
                  </a:lnTo>
                  <a:lnTo>
                    <a:pt x="6766" y="816"/>
                  </a:lnTo>
                  <a:lnTo>
                    <a:pt x="5754" y="1381"/>
                  </a:lnTo>
                  <a:lnTo>
                    <a:pt x="4826" y="2103"/>
                  </a:lnTo>
                  <a:lnTo>
                    <a:pt x="3983" y="2950"/>
                  </a:lnTo>
                  <a:lnTo>
                    <a:pt x="3225" y="3923"/>
                  </a:lnTo>
                  <a:lnTo>
                    <a:pt x="2550" y="4990"/>
                  </a:lnTo>
                  <a:lnTo>
                    <a:pt x="1960" y="6152"/>
                  </a:lnTo>
                  <a:lnTo>
                    <a:pt x="1433" y="7439"/>
                  </a:lnTo>
                  <a:lnTo>
                    <a:pt x="990" y="8757"/>
                  </a:lnTo>
                  <a:lnTo>
                    <a:pt x="632" y="10107"/>
                  </a:lnTo>
                  <a:lnTo>
                    <a:pt x="337" y="11551"/>
                  </a:lnTo>
                  <a:lnTo>
                    <a:pt x="147" y="12995"/>
                  </a:lnTo>
                  <a:lnTo>
                    <a:pt x="42" y="14501"/>
                  </a:lnTo>
                  <a:lnTo>
                    <a:pt x="0" y="15976"/>
                  </a:lnTo>
                  <a:lnTo>
                    <a:pt x="42" y="17483"/>
                  </a:lnTo>
                  <a:lnTo>
                    <a:pt x="147" y="18958"/>
                  </a:lnTo>
                  <a:lnTo>
                    <a:pt x="337" y="20434"/>
                  </a:lnTo>
                  <a:lnTo>
                    <a:pt x="632" y="21846"/>
                  </a:lnTo>
                  <a:lnTo>
                    <a:pt x="990" y="23227"/>
                  </a:lnTo>
                  <a:lnTo>
                    <a:pt x="1433" y="24546"/>
                  </a:lnTo>
                  <a:lnTo>
                    <a:pt x="1960" y="25801"/>
                  </a:lnTo>
                  <a:lnTo>
                    <a:pt x="2550" y="26963"/>
                  </a:lnTo>
                  <a:lnTo>
                    <a:pt x="3225" y="28030"/>
                  </a:lnTo>
                  <a:lnTo>
                    <a:pt x="3983" y="29003"/>
                  </a:lnTo>
                  <a:lnTo>
                    <a:pt x="4826" y="29850"/>
                  </a:lnTo>
                  <a:lnTo>
                    <a:pt x="5754" y="30572"/>
                  </a:lnTo>
                  <a:lnTo>
                    <a:pt x="6766" y="31169"/>
                  </a:lnTo>
                  <a:lnTo>
                    <a:pt x="7841" y="31577"/>
                  </a:lnTo>
                  <a:lnTo>
                    <a:pt x="8979" y="31859"/>
                  </a:lnTo>
                  <a:lnTo>
                    <a:pt x="10223" y="31953"/>
                  </a:lnTo>
                  <a:lnTo>
                    <a:pt x="109734" y="31953"/>
                  </a:lnTo>
                  <a:lnTo>
                    <a:pt x="110978" y="31859"/>
                  </a:lnTo>
                  <a:lnTo>
                    <a:pt x="112137" y="31577"/>
                  </a:lnTo>
                  <a:lnTo>
                    <a:pt x="113233" y="31169"/>
                  </a:lnTo>
                  <a:lnTo>
                    <a:pt x="114224" y="30572"/>
                  </a:lnTo>
                  <a:lnTo>
                    <a:pt x="115151" y="29850"/>
                  </a:lnTo>
                  <a:lnTo>
                    <a:pt x="115974" y="29003"/>
                  </a:lnTo>
                  <a:lnTo>
                    <a:pt x="116753" y="28030"/>
                  </a:lnTo>
                  <a:lnTo>
                    <a:pt x="117407" y="26963"/>
                  </a:lnTo>
                  <a:lnTo>
                    <a:pt x="118039" y="25801"/>
                  </a:lnTo>
                  <a:lnTo>
                    <a:pt x="118545" y="24546"/>
                  </a:lnTo>
                  <a:lnTo>
                    <a:pt x="118988" y="23227"/>
                  </a:lnTo>
                  <a:lnTo>
                    <a:pt x="119346" y="21846"/>
                  </a:lnTo>
                  <a:lnTo>
                    <a:pt x="119620" y="20434"/>
                  </a:lnTo>
                  <a:lnTo>
                    <a:pt x="119810" y="18958"/>
                  </a:lnTo>
                  <a:lnTo>
                    <a:pt x="119957" y="17483"/>
                  </a:lnTo>
                  <a:lnTo>
                    <a:pt x="120000" y="15976"/>
                  </a:lnTo>
                  <a:lnTo>
                    <a:pt x="119957" y="14501"/>
                  </a:lnTo>
                  <a:lnTo>
                    <a:pt x="119810" y="12995"/>
                  </a:lnTo>
                  <a:lnTo>
                    <a:pt x="119620" y="11551"/>
                  </a:lnTo>
                  <a:lnTo>
                    <a:pt x="119346" y="10107"/>
                  </a:lnTo>
                  <a:lnTo>
                    <a:pt x="118988" y="8757"/>
                  </a:lnTo>
                  <a:lnTo>
                    <a:pt x="118545" y="7439"/>
                  </a:lnTo>
                  <a:lnTo>
                    <a:pt x="118039" y="6152"/>
                  </a:lnTo>
                  <a:lnTo>
                    <a:pt x="117428" y="4990"/>
                  </a:lnTo>
                  <a:lnTo>
                    <a:pt x="116753" y="3923"/>
                  </a:lnTo>
                  <a:lnTo>
                    <a:pt x="115974" y="2950"/>
                  </a:lnTo>
                  <a:lnTo>
                    <a:pt x="115151" y="2103"/>
                  </a:lnTo>
                  <a:lnTo>
                    <a:pt x="114224" y="1381"/>
                  </a:lnTo>
                  <a:lnTo>
                    <a:pt x="113233" y="816"/>
                  </a:lnTo>
                  <a:lnTo>
                    <a:pt x="112137" y="376"/>
                  </a:lnTo>
                  <a:lnTo>
                    <a:pt x="110978" y="94"/>
                  </a:lnTo>
                  <a:lnTo>
                    <a:pt x="109734" y="0"/>
                  </a:lnTo>
                  <a:lnTo>
                    <a:pt x="10223" y="0"/>
                  </a:lnTo>
                  <a:close/>
                  <a:moveTo>
                    <a:pt x="27992" y="87010"/>
                  </a:moveTo>
                  <a:lnTo>
                    <a:pt x="29594" y="90054"/>
                  </a:lnTo>
                  <a:lnTo>
                    <a:pt x="31217" y="93068"/>
                  </a:lnTo>
                  <a:lnTo>
                    <a:pt x="32039" y="94606"/>
                  </a:lnTo>
                  <a:lnTo>
                    <a:pt x="32882" y="96081"/>
                  </a:lnTo>
                  <a:lnTo>
                    <a:pt x="33704" y="97588"/>
                  </a:lnTo>
                  <a:lnTo>
                    <a:pt x="34568" y="99032"/>
                  </a:lnTo>
                  <a:lnTo>
                    <a:pt x="35432" y="100444"/>
                  </a:lnTo>
                  <a:lnTo>
                    <a:pt x="36318" y="101888"/>
                  </a:lnTo>
                  <a:lnTo>
                    <a:pt x="37203" y="103238"/>
                  </a:lnTo>
                  <a:lnTo>
                    <a:pt x="38109" y="104588"/>
                  </a:lnTo>
                  <a:lnTo>
                    <a:pt x="39037" y="105906"/>
                  </a:lnTo>
                  <a:lnTo>
                    <a:pt x="39964" y="107193"/>
                  </a:lnTo>
                  <a:lnTo>
                    <a:pt x="40913" y="108417"/>
                  </a:lnTo>
                  <a:lnTo>
                    <a:pt x="41861" y="109610"/>
                  </a:lnTo>
                  <a:lnTo>
                    <a:pt x="42852" y="110740"/>
                  </a:lnTo>
                  <a:lnTo>
                    <a:pt x="43843" y="111838"/>
                  </a:lnTo>
                  <a:lnTo>
                    <a:pt x="44855" y="112874"/>
                  </a:lnTo>
                  <a:lnTo>
                    <a:pt x="45887" y="113847"/>
                  </a:lnTo>
                  <a:lnTo>
                    <a:pt x="46941" y="114758"/>
                  </a:lnTo>
                  <a:lnTo>
                    <a:pt x="48037" y="115636"/>
                  </a:lnTo>
                  <a:lnTo>
                    <a:pt x="49112" y="116390"/>
                  </a:lnTo>
                  <a:lnTo>
                    <a:pt x="50230" y="117112"/>
                  </a:lnTo>
                  <a:lnTo>
                    <a:pt x="51389" y="117771"/>
                  </a:lnTo>
                  <a:lnTo>
                    <a:pt x="52548" y="118336"/>
                  </a:lnTo>
                  <a:lnTo>
                    <a:pt x="53750" y="118869"/>
                  </a:lnTo>
                  <a:lnTo>
                    <a:pt x="54951" y="119246"/>
                  </a:lnTo>
                  <a:lnTo>
                    <a:pt x="56195" y="119591"/>
                  </a:lnTo>
                  <a:lnTo>
                    <a:pt x="57460" y="119780"/>
                  </a:lnTo>
                  <a:lnTo>
                    <a:pt x="58745" y="119968"/>
                  </a:lnTo>
                  <a:lnTo>
                    <a:pt x="60073" y="120000"/>
                  </a:lnTo>
                  <a:lnTo>
                    <a:pt x="61359" y="119968"/>
                  </a:lnTo>
                  <a:lnTo>
                    <a:pt x="62603" y="119811"/>
                  </a:lnTo>
                  <a:lnTo>
                    <a:pt x="63846" y="119623"/>
                  </a:lnTo>
                  <a:lnTo>
                    <a:pt x="65048" y="119309"/>
                  </a:lnTo>
                  <a:lnTo>
                    <a:pt x="66249" y="118932"/>
                  </a:lnTo>
                  <a:lnTo>
                    <a:pt x="67409" y="118461"/>
                  </a:lnTo>
                  <a:lnTo>
                    <a:pt x="68568" y="117959"/>
                  </a:lnTo>
                  <a:lnTo>
                    <a:pt x="69685" y="117331"/>
                  </a:lnTo>
                  <a:lnTo>
                    <a:pt x="70781" y="116672"/>
                  </a:lnTo>
                  <a:lnTo>
                    <a:pt x="71898" y="115919"/>
                  </a:lnTo>
                  <a:lnTo>
                    <a:pt x="72952" y="115103"/>
                  </a:lnTo>
                  <a:lnTo>
                    <a:pt x="74006" y="114255"/>
                  </a:lnTo>
                  <a:lnTo>
                    <a:pt x="75018" y="113314"/>
                  </a:lnTo>
                  <a:lnTo>
                    <a:pt x="76030" y="112309"/>
                  </a:lnTo>
                  <a:lnTo>
                    <a:pt x="77020" y="111273"/>
                  </a:lnTo>
                  <a:lnTo>
                    <a:pt x="78011" y="110175"/>
                  </a:lnTo>
                  <a:lnTo>
                    <a:pt x="78981" y="108982"/>
                  </a:lnTo>
                  <a:lnTo>
                    <a:pt x="79887" y="107789"/>
                  </a:lnTo>
                  <a:lnTo>
                    <a:pt x="80815" y="106534"/>
                  </a:lnTo>
                  <a:lnTo>
                    <a:pt x="81721" y="105247"/>
                  </a:lnTo>
                  <a:lnTo>
                    <a:pt x="82606" y="103897"/>
                  </a:lnTo>
                  <a:lnTo>
                    <a:pt x="83492" y="102516"/>
                  </a:lnTo>
                  <a:lnTo>
                    <a:pt x="84356" y="101072"/>
                  </a:lnTo>
                  <a:lnTo>
                    <a:pt x="85199" y="99628"/>
                  </a:lnTo>
                  <a:lnTo>
                    <a:pt x="86000" y="98184"/>
                  </a:lnTo>
                  <a:lnTo>
                    <a:pt x="86822" y="96646"/>
                  </a:lnTo>
                  <a:lnTo>
                    <a:pt x="87623" y="95077"/>
                  </a:lnTo>
                  <a:lnTo>
                    <a:pt x="88382" y="93539"/>
                  </a:lnTo>
                  <a:lnTo>
                    <a:pt x="89162" y="91938"/>
                  </a:lnTo>
                  <a:lnTo>
                    <a:pt x="89920" y="90306"/>
                  </a:lnTo>
                  <a:lnTo>
                    <a:pt x="90637" y="88673"/>
                  </a:lnTo>
                  <a:lnTo>
                    <a:pt x="91375" y="87010"/>
                  </a:lnTo>
                  <a:lnTo>
                    <a:pt x="27992" y="87010"/>
                  </a:lnTo>
                  <a:close/>
                </a:path>
              </a:pathLst>
            </a:custGeom>
            <a:solidFill>
              <a:srgbClr val="376092"/>
            </a:solidFill>
            <a:ln>
              <a:noFill/>
            </a:ln>
            <a:effectLst>
              <a:outerShdw blurRad="381000" rotWithShape="0" algn="tr" dir="81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flipH="1">
              <a:off x="3060478" y="2286376"/>
              <a:ext cx="1419031" cy="1704711"/>
            </a:xfrm>
            <a:custGeom>
              <a:rect b="b" l="l" r="r" t="t"/>
              <a:pathLst>
                <a:path extrusionOk="0" h="120000" w="120000">
                  <a:moveTo>
                    <a:pt x="95873" y="6879"/>
                  </a:moveTo>
                  <a:lnTo>
                    <a:pt x="99915" y="10234"/>
                  </a:lnTo>
                  <a:lnTo>
                    <a:pt x="0" y="93310"/>
                  </a:lnTo>
                  <a:lnTo>
                    <a:pt x="0" y="119822"/>
                  </a:lnTo>
                  <a:lnTo>
                    <a:pt x="293" y="119857"/>
                  </a:lnTo>
                  <a:lnTo>
                    <a:pt x="541" y="119884"/>
                  </a:lnTo>
                  <a:lnTo>
                    <a:pt x="779" y="119911"/>
                  </a:lnTo>
                  <a:lnTo>
                    <a:pt x="1027" y="119928"/>
                  </a:lnTo>
                  <a:lnTo>
                    <a:pt x="1320" y="119955"/>
                  </a:lnTo>
                  <a:lnTo>
                    <a:pt x="1716" y="119964"/>
                  </a:lnTo>
                  <a:lnTo>
                    <a:pt x="2224" y="119973"/>
                  </a:lnTo>
                  <a:lnTo>
                    <a:pt x="2890" y="119982"/>
                  </a:lnTo>
                  <a:lnTo>
                    <a:pt x="3748" y="119991"/>
                  </a:lnTo>
                  <a:lnTo>
                    <a:pt x="4832" y="120000"/>
                  </a:lnTo>
                  <a:lnTo>
                    <a:pt x="6175" y="120000"/>
                  </a:lnTo>
                  <a:lnTo>
                    <a:pt x="7823" y="120000"/>
                  </a:lnTo>
                  <a:lnTo>
                    <a:pt x="9799" y="120000"/>
                  </a:lnTo>
                  <a:lnTo>
                    <a:pt x="12136" y="120000"/>
                  </a:lnTo>
                  <a:lnTo>
                    <a:pt x="14857" y="120000"/>
                  </a:lnTo>
                  <a:lnTo>
                    <a:pt x="18041" y="120000"/>
                  </a:lnTo>
                  <a:lnTo>
                    <a:pt x="18650" y="119982"/>
                  </a:lnTo>
                  <a:lnTo>
                    <a:pt x="19237" y="119902"/>
                  </a:lnTo>
                  <a:lnTo>
                    <a:pt x="19779" y="119795"/>
                  </a:lnTo>
                  <a:lnTo>
                    <a:pt x="20276" y="119635"/>
                  </a:lnTo>
                  <a:lnTo>
                    <a:pt x="20728" y="119448"/>
                  </a:lnTo>
                  <a:lnTo>
                    <a:pt x="21157" y="119225"/>
                  </a:lnTo>
                  <a:lnTo>
                    <a:pt x="21541" y="118967"/>
                  </a:lnTo>
                  <a:lnTo>
                    <a:pt x="21879" y="118682"/>
                  </a:lnTo>
                  <a:lnTo>
                    <a:pt x="22173" y="118380"/>
                  </a:lnTo>
                  <a:lnTo>
                    <a:pt x="22432" y="118051"/>
                  </a:lnTo>
                  <a:lnTo>
                    <a:pt x="22658" y="117703"/>
                  </a:lnTo>
                  <a:lnTo>
                    <a:pt x="22839" y="117339"/>
                  </a:lnTo>
                  <a:lnTo>
                    <a:pt x="22974" y="116965"/>
                  </a:lnTo>
                  <a:lnTo>
                    <a:pt x="23087" y="116573"/>
                  </a:lnTo>
                  <a:lnTo>
                    <a:pt x="23144" y="116191"/>
                  </a:lnTo>
                  <a:lnTo>
                    <a:pt x="23166" y="115790"/>
                  </a:lnTo>
                  <a:lnTo>
                    <a:pt x="23144" y="115390"/>
                  </a:lnTo>
                  <a:lnTo>
                    <a:pt x="23087" y="115007"/>
                  </a:lnTo>
                  <a:lnTo>
                    <a:pt x="22986" y="114615"/>
                  </a:lnTo>
                  <a:lnTo>
                    <a:pt x="22850" y="114242"/>
                  </a:lnTo>
                  <a:lnTo>
                    <a:pt x="22670" y="113877"/>
                  </a:lnTo>
                  <a:lnTo>
                    <a:pt x="22444" y="113539"/>
                  </a:lnTo>
                  <a:lnTo>
                    <a:pt x="22184" y="113200"/>
                  </a:lnTo>
                  <a:lnTo>
                    <a:pt x="21891" y="112898"/>
                  </a:lnTo>
                  <a:lnTo>
                    <a:pt x="21552" y="112613"/>
                  </a:lnTo>
                  <a:lnTo>
                    <a:pt x="21168" y="112355"/>
                  </a:lnTo>
                  <a:lnTo>
                    <a:pt x="20750" y="112132"/>
                  </a:lnTo>
                  <a:lnTo>
                    <a:pt x="20287" y="111946"/>
                  </a:lnTo>
                  <a:lnTo>
                    <a:pt x="19791" y="111785"/>
                  </a:lnTo>
                  <a:lnTo>
                    <a:pt x="19249" y="111679"/>
                  </a:lnTo>
                  <a:lnTo>
                    <a:pt x="18650" y="111598"/>
                  </a:lnTo>
                  <a:lnTo>
                    <a:pt x="18041" y="111581"/>
                  </a:lnTo>
                  <a:lnTo>
                    <a:pt x="10251" y="111581"/>
                  </a:lnTo>
                  <a:lnTo>
                    <a:pt x="10251" y="96843"/>
                  </a:lnTo>
                  <a:lnTo>
                    <a:pt x="79367" y="39388"/>
                  </a:lnTo>
                  <a:lnTo>
                    <a:pt x="79819" y="40572"/>
                  </a:lnTo>
                  <a:lnTo>
                    <a:pt x="80225" y="41747"/>
                  </a:lnTo>
                  <a:lnTo>
                    <a:pt x="80587" y="42930"/>
                  </a:lnTo>
                  <a:lnTo>
                    <a:pt x="80903" y="44114"/>
                  </a:lnTo>
                  <a:lnTo>
                    <a:pt x="81151" y="45307"/>
                  </a:lnTo>
                  <a:lnTo>
                    <a:pt x="81332" y="46517"/>
                  </a:lnTo>
                  <a:lnTo>
                    <a:pt x="81467" y="47727"/>
                  </a:lnTo>
                  <a:lnTo>
                    <a:pt x="81524" y="48973"/>
                  </a:lnTo>
                  <a:lnTo>
                    <a:pt x="81535" y="50228"/>
                  </a:lnTo>
                  <a:lnTo>
                    <a:pt x="81467" y="51509"/>
                  </a:lnTo>
                  <a:lnTo>
                    <a:pt x="81320" y="52835"/>
                  </a:lnTo>
                  <a:lnTo>
                    <a:pt x="81106" y="54188"/>
                  </a:lnTo>
                  <a:lnTo>
                    <a:pt x="80824" y="55568"/>
                  </a:lnTo>
                  <a:lnTo>
                    <a:pt x="80462" y="57000"/>
                  </a:lnTo>
                  <a:lnTo>
                    <a:pt x="80011" y="58469"/>
                  </a:lnTo>
                  <a:lnTo>
                    <a:pt x="79491" y="59991"/>
                  </a:lnTo>
                  <a:lnTo>
                    <a:pt x="78882" y="61566"/>
                  </a:lnTo>
                  <a:lnTo>
                    <a:pt x="78182" y="63185"/>
                  </a:lnTo>
                  <a:lnTo>
                    <a:pt x="77392" y="64876"/>
                  </a:lnTo>
                  <a:lnTo>
                    <a:pt x="76500" y="66621"/>
                  </a:lnTo>
                  <a:lnTo>
                    <a:pt x="75540" y="68427"/>
                  </a:lnTo>
                  <a:lnTo>
                    <a:pt x="74456" y="70305"/>
                  </a:lnTo>
                  <a:lnTo>
                    <a:pt x="73293" y="72263"/>
                  </a:lnTo>
                  <a:lnTo>
                    <a:pt x="72018" y="74292"/>
                  </a:lnTo>
                  <a:lnTo>
                    <a:pt x="70629" y="76392"/>
                  </a:lnTo>
                  <a:lnTo>
                    <a:pt x="69139" y="78599"/>
                  </a:lnTo>
                  <a:lnTo>
                    <a:pt x="67547" y="80878"/>
                  </a:lnTo>
                  <a:lnTo>
                    <a:pt x="65853" y="83245"/>
                  </a:lnTo>
                  <a:lnTo>
                    <a:pt x="64024" y="85710"/>
                  </a:lnTo>
                  <a:lnTo>
                    <a:pt x="62094" y="88264"/>
                  </a:lnTo>
                  <a:lnTo>
                    <a:pt x="60050" y="90925"/>
                  </a:lnTo>
                  <a:lnTo>
                    <a:pt x="57871" y="93693"/>
                  </a:lnTo>
                  <a:lnTo>
                    <a:pt x="57871" y="111581"/>
                  </a:lnTo>
                  <a:lnTo>
                    <a:pt x="51109" y="111581"/>
                  </a:lnTo>
                  <a:lnTo>
                    <a:pt x="50476" y="111598"/>
                  </a:lnTo>
                  <a:lnTo>
                    <a:pt x="49901" y="111679"/>
                  </a:lnTo>
                  <a:lnTo>
                    <a:pt x="49359" y="111785"/>
                  </a:lnTo>
                  <a:lnTo>
                    <a:pt x="48862" y="111946"/>
                  </a:lnTo>
                  <a:lnTo>
                    <a:pt x="48399" y="112132"/>
                  </a:lnTo>
                  <a:lnTo>
                    <a:pt x="47970" y="112355"/>
                  </a:lnTo>
                  <a:lnTo>
                    <a:pt x="47598" y="112613"/>
                  </a:lnTo>
                  <a:lnTo>
                    <a:pt x="47259" y="112898"/>
                  </a:lnTo>
                  <a:lnTo>
                    <a:pt x="46954" y="113200"/>
                  </a:lnTo>
                  <a:lnTo>
                    <a:pt x="46694" y="113539"/>
                  </a:lnTo>
                  <a:lnTo>
                    <a:pt x="46469" y="113877"/>
                  </a:lnTo>
                  <a:lnTo>
                    <a:pt x="46299" y="114242"/>
                  </a:lnTo>
                  <a:lnTo>
                    <a:pt x="46152" y="114615"/>
                  </a:lnTo>
                  <a:lnTo>
                    <a:pt x="46051" y="115007"/>
                  </a:lnTo>
                  <a:lnTo>
                    <a:pt x="45994" y="115390"/>
                  </a:lnTo>
                  <a:lnTo>
                    <a:pt x="45983" y="115790"/>
                  </a:lnTo>
                  <a:lnTo>
                    <a:pt x="45994" y="116191"/>
                  </a:lnTo>
                  <a:lnTo>
                    <a:pt x="46051" y="116573"/>
                  </a:lnTo>
                  <a:lnTo>
                    <a:pt x="46152" y="116965"/>
                  </a:lnTo>
                  <a:lnTo>
                    <a:pt x="46299" y="117339"/>
                  </a:lnTo>
                  <a:lnTo>
                    <a:pt x="46469" y="117703"/>
                  </a:lnTo>
                  <a:lnTo>
                    <a:pt x="46694" y="118051"/>
                  </a:lnTo>
                  <a:lnTo>
                    <a:pt x="46954" y="118380"/>
                  </a:lnTo>
                  <a:lnTo>
                    <a:pt x="47259" y="118682"/>
                  </a:lnTo>
                  <a:lnTo>
                    <a:pt x="47598" y="118967"/>
                  </a:lnTo>
                  <a:lnTo>
                    <a:pt x="47970" y="119225"/>
                  </a:lnTo>
                  <a:lnTo>
                    <a:pt x="48399" y="119448"/>
                  </a:lnTo>
                  <a:lnTo>
                    <a:pt x="48862" y="119635"/>
                  </a:lnTo>
                  <a:lnTo>
                    <a:pt x="49359" y="119795"/>
                  </a:lnTo>
                  <a:lnTo>
                    <a:pt x="49901" y="119902"/>
                  </a:lnTo>
                  <a:lnTo>
                    <a:pt x="50476" y="119982"/>
                  </a:lnTo>
                  <a:lnTo>
                    <a:pt x="51109" y="120000"/>
                  </a:lnTo>
                  <a:lnTo>
                    <a:pt x="68123" y="120000"/>
                  </a:lnTo>
                  <a:lnTo>
                    <a:pt x="68123" y="96158"/>
                  </a:lnTo>
                  <a:lnTo>
                    <a:pt x="70098" y="93613"/>
                  </a:lnTo>
                  <a:lnTo>
                    <a:pt x="71995" y="91130"/>
                  </a:lnTo>
                  <a:lnTo>
                    <a:pt x="73801" y="88700"/>
                  </a:lnTo>
                  <a:lnTo>
                    <a:pt x="75540" y="86333"/>
                  </a:lnTo>
                  <a:lnTo>
                    <a:pt x="77177" y="84019"/>
                  </a:lnTo>
                  <a:lnTo>
                    <a:pt x="78746" y="81750"/>
                  </a:lnTo>
                  <a:lnTo>
                    <a:pt x="80225" y="79543"/>
                  </a:lnTo>
                  <a:lnTo>
                    <a:pt x="81625" y="77380"/>
                  </a:lnTo>
                  <a:lnTo>
                    <a:pt x="82946" y="75253"/>
                  </a:lnTo>
                  <a:lnTo>
                    <a:pt x="84165" y="73171"/>
                  </a:lnTo>
                  <a:lnTo>
                    <a:pt x="85306" y="71133"/>
                  </a:lnTo>
                  <a:lnTo>
                    <a:pt x="86356" y="69130"/>
                  </a:lnTo>
                  <a:lnTo>
                    <a:pt x="87315" y="67155"/>
                  </a:lnTo>
                  <a:lnTo>
                    <a:pt x="88173" y="65215"/>
                  </a:lnTo>
                  <a:lnTo>
                    <a:pt x="88952" y="63310"/>
                  </a:lnTo>
                  <a:lnTo>
                    <a:pt x="89641" y="61423"/>
                  </a:lnTo>
                  <a:lnTo>
                    <a:pt x="90228" y="59572"/>
                  </a:lnTo>
                  <a:lnTo>
                    <a:pt x="90725" y="57730"/>
                  </a:lnTo>
                  <a:lnTo>
                    <a:pt x="91131" y="55915"/>
                  </a:lnTo>
                  <a:lnTo>
                    <a:pt x="91436" y="54108"/>
                  </a:lnTo>
                  <a:lnTo>
                    <a:pt x="91639" y="52319"/>
                  </a:lnTo>
                  <a:lnTo>
                    <a:pt x="91752" y="50548"/>
                  </a:lnTo>
                  <a:lnTo>
                    <a:pt x="91764" y="48786"/>
                  </a:lnTo>
                  <a:lnTo>
                    <a:pt x="91673" y="47015"/>
                  </a:lnTo>
                  <a:lnTo>
                    <a:pt x="91481" y="45253"/>
                  </a:lnTo>
                  <a:lnTo>
                    <a:pt x="91188" y="43509"/>
                  </a:lnTo>
                  <a:lnTo>
                    <a:pt x="90781" y="41747"/>
                  </a:lnTo>
                  <a:lnTo>
                    <a:pt x="90285" y="39985"/>
                  </a:lnTo>
                  <a:lnTo>
                    <a:pt x="89686" y="38214"/>
                  </a:lnTo>
                  <a:lnTo>
                    <a:pt x="88975" y="36434"/>
                  </a:lnTo>
                  <a:lnTo>
                    <a:pt x="88151" y="34645"/>
                  </a:lnTo>
                  <a:lnTo>
                    <a:pt x="87225" y="32847"/>
                  </a:lnTo>
                  <a:lnTo>
                    <a:pt x="107174" y="16268"/>
                  </a:lnTo>
                  <a:lnTo>
                    <a:pt x="111735" y="20059"/>
                  </a:lnTo>
                  <a:lnTo>
                    <a:pt x="120000" y="0"/>
                  </a:lnTo>
                  <a:lnTo>
                    <a:pt x="95873" y="6879"/>
                  </a:lnTo>
                  <a:close/>
                </a:path>
              </a:pathLst>
            </a:custGeom>
            <a:solidFill>
              <a:srgbClr val="376092"/>
            </a:solidFill>
            <a:ln>
              <a:noFill/>
            </a:ln>
            <a:effectLst>
              <a:outerShdw blurRad="381000" rotWithShape="0" algn="tr" dir="81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flipH="1">
              <a:off x="3537561" y="2443924"/>
              <a:ext cx="1097724" cy="1099300"/>
            </a:xfrm>
            <a:custGeom>
              <a:rect b="b" l="l" r="r" t="t"/>
              <a:pathLst>
                <a:path extrusionOk="0" h="120000" w="120000">
                  <a:moveTo>
                    <a:pt x="88806" y="10668"/>
                  </a:moveTo>
                  <a:lnTo>
                    <a:pt x="94397" y="16257"/>
                  </a:lnTo>
                  <a:lnTo>
                    <a:pt x="77333" y="32887"/>
                  </a:lnTo>
                  <a:lnTo>
                    <a:pt x="62693" y="47185"/>
                  </a:lnTo>
                  <a:lnTo>
                    <a:pt x="50271" y="59303"/>
                  </a:lnTo>
                  <a:lnTo>
                    <a:pt x="39863" y="69446"/>
                  </a:lnTo>
                  <a:lnTo>
                    <a:pt x="31280" y="77810"/>
                  </a:lnTo>
                  <a:lnTo>
                    <a:pt x="24318" y="84614"/>
                  </a:lnTo>
                  <a:lnTo>
                    <a:pt x="18771" y="90024"/>
                  </a:lnTo>
                  <a:lnTo>
                    <a:pt x="14450" y="94233"/>
                  </a:lnTo>
                  <a:lnTo>
                    <a:pt x="11166" y="97449"/>
                  </a:lnTo>
                  <a:lnTo>
                    <a:pt x="8699" y="99878"/>
                  </a:lnTo>
                  <a:lnTo>
                    <a:pt x="6845" y="101686"/>
                  </a:lnTo>
                  <a:lnTo>
                    <a:pt x="5429" y="103093"/>
                  </a:lnTo>
                  <a:lnTo>
                    <a:pt x="4233" y="104280"/>
                  </a:lnTo>
                  <a:lnTo>
                    <a:pt x="3065" y="105453"/>
                  </a:lnTo>
                  <a:lnTo>
                    <a:pt x="1737" y="106792"/>
                  </a:lnTo>
                  <a:lnTo>
                    <a:pt x="0" y="108489"/>
                  </a:lnTo>
                  <a:lnTo>
                    <a:pt x="540" y="109359"/>
                  </a:lnTo>
                  <a:lnTo>
                    <a:pt x="1021" y="110173"/>
                  </a:lnTo>
                  <a:lnTo>
                    <a:pt x="1488" y="110932"/>
                  </a:lnTo>
                  <a:lnTo>
                    <a:pt x="1926" y="111650"/>
                  </a:lnTo>
                  <a:lnTo>
                    <a:pt x="2364" y="112340"/>
                  </a:lnTo>
                  <a:lnTo>
                    <a:pt x="2773" y="113002"/>
                  </a:lnTo>
                  <a:lnTo>
                    <a:pt x="3167" y="113651"/>
                  </a:lnTo>
                  <a:lnTo>
                    <a:pt x="3561" y="114272"/>
                  </a:lnTo>
                  <a:lnTo>
                    <a:pt x="3955" y="114907"/>
                  </a:lnTo>
                  <a:lnTo>
                    <a:pt x="4379" y="115556"/>
                  </a:lnTo>
                  <a:lnTo>
                    <a:pt x="4787" y="116204"/>
                  </a:lnTo>
                  <a:lnTo>
                    <a:pt x="5225" y="116894"/>
                  </a:lnTo>
                  <a:lnTo>
                    <a:pt x="5692" y="117584"/>
                  </a:lnTo>
                  <a:lnTo>
                    <a:pt x="6159" y="118357"/>
                  </a:lnTo>
                  <a:lnTo>
                    <a:pt x="6685" y="119144"/>
                  </a:lnTo>
                  <a:lnTo>
                    <a:pt x="7225" y="120000"/>
                  </a:lnTo>
                  <a:lnTo>
                    <a:pt x="15443" y="111802"/>
                  </a:lnTo>
                  <a:lnTo>
                    <a:pt x="22260" y="104998"/>
                  </a:lnTo>
                  <a:lnTo>
                    <a:pt x="27923" y="99339"/>
                  </a:lnTo>
                  <a:lnTo>
                    <a:pt x="32682" y="94606"/>
                  </a:lnTo>
                  <a:lnTo>
                    <a:pt x="36740" y="90562"/>
                  </a:lnTo>
                  <a:lnTo>
                    <a:pt x="40345" y="86974"/>
                  </a:lnTo>
                  <a:lnTo>
                    <a:pt x="43746" y="83620"/>
                  </a:lnTo>
                  <a:lnTo>
                    <a:pt x="47176" y="80266"/>
                  </a:lnTo>
                  <a:lnTo>
                    <a:pt x="50855" y="76678"/>
                  </a:lnTo>
                  <a:lnTo>
                    <a:pt x="55029" y="72621"/>
                  </a:lnTo>
                  <a:lnTo>
                    <a:pt x="59934" y="67873"/>
                  </a:lnTo>
                  <a:lnTo>
                    <a:pt x="65831" y="62201"/>
                  </a:lnTo>
                  <a:lnTo>
                    <a:pt x="72925" y="55355"/>
                  </a:lnTo>
                  <a:lnTo>
                    <a:pt x="81449" y="47130"/>
                  </a:lnTo>
                  <a:lnTo>
                    <a:pt x="91638" y="37290"/>
                  </a:lnTo>
                  <a:lnTo>
                    <a:pt x="103768" y="25600"/>
                  </a:lnTo>
                  <a:lnTo>
                    <a:pt x="109300" y="31107"/>
                  </a:lnTo>
                  <a:lnTo>
                    <a:pt x="120000" y="0"/>
                  </a:lnTo>
                  <a:lnTo>
                    <a:pt x="88806" y="10668"/>
                  </a:lnTo>
                  <a:close/>
                </a:path>
              </a:pathLst>
            </a:custGeom>
            <a:solidFill>
              <a:srgbClr val="376092"/>
            </a:solidFill>
            <a:ln>
              <a:noFill/>
            </a:ln>
            <a:effectLst>
              <a:outerShdw blurRad="381000" rotWithShape="0" algn="tr" dir="81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flipH="1">
              <a:off x="3798332" y="2350988"/>
              <a:ext cx="1018400" cy="1009019"/>
            </a:xfrm>
            <a:custGeom>
              <a:rect b="b" l="l" r="r" t="t"/>
              <a:pathLst>
                <a:path extrusionOk="0" h="120000" w="120000">
                  <a:moveTo>
                    <a:pt x="0" y="78175"/>
                  </a:moveTo>
                  <a:lnTo>
                    <a:pt x="15" y="79483"/>
                  </a:lnTo>
                  <a:lnTo>
                    <a:pt x="94" y="80806"/>
                  </a:lnTo>
                  <a:lnTo>
                    <a:pt x="220" y="82129"/>
                  </a:lnTo>
                  <a:lnTo>
                    <a:pt x="361" y="83467"/>
                  </a:lnTo>
                  <a:lnTo>
                    <a:pt x="566" y="84835"/>
                  </a:lnTo>
                  <a:lnTo>
                    <a:pt x="786" y="86188"/>
                  </a:lnTo>
                  <a:lnTo>
                    <a:pt x="1070" y="87572"/>
                  </a:lnTo>
                  <a:lnTo>
                    <a:pt x="1369" y="88955"/>
                  </a:lnTo>
                  <a:lnTo>
                    <a:pt x="1715" y="90323"/>
                  </a:lnTo>
                  <a:lnTo>
                    <a:pt x="2077" y="91721"/>
                  </a:lnTo>
                  <a:lnTo>
                    <a:pt x="2486" y="93089"/>
                  </a:lnTo>
                  <a:lnTo>
                    <a:pt x="2895" y="94487"/>
                  </a:lnTo>
                  <a:lnTo>
                    <a:pt x="3351" y="95885"/>
                  </a:lnTo>
                  <a:lnTo>
                    <a:pt x="3823" y="97268"/>
                  </a:lnTo>
                  <a:lnTo>
                    <a:pt x="4327" y="98651"/>
                  </a:lnTo>
                  <a:lnTo>
                    <a:pt x="4846" y="100020"/>
                  </a:lnTo>
                  <a:lnTo>
                    <a:pt x="5365" y="101388"/>
                  </a:lnTo>
                  <a:lnTo>
                    <a:pt x="5916" y="102756"/>
                  </a:lnTo>
                  <a:lnTo>
                    <a:pt x="6467" y="104094"/>
                  </a:lnTo>
                  <a:lnTo>
                    <a:pt x="7049" y="105447"/>
                  </a:lnTo>
                  <a:lnTo>
                    <a:pt x="7616" y="106755"/>
                  </a:lnTo>
                  <a:lnTo>
                    <a:pt x="8214" y="108063"/>
                  </a:lnTo>
                  <a:lnTo>
                    <a:pt x="8811" y="109356"/>
                  </a:lnTo>
                  <a:lnTo>
                    <a:pt x="9394" y="110633"/>
                  </a:lnTo>
                  <a:lnTo>
                    <a:pt x="10605" y="113129"/>
                  </a:lnTo>
                  <a:lnTo>
                    <a:pt x="11801" y="115534"/>
                  </a:lnTo>
                  <a:lnTo>
                    <a:pt x="12981" y="117820"/>
                  </a:lnTo>
                  <a:lnTo>
                    <a:pt x="14114" y="120000"/>
                  </a:lnTo>
                  <a:lnTo>
                    <a:pt x="16129" y="117955"/>
                  </a:lnTo>
                  <a:lnTo>
                    <a:pt x="17765" y="116316"/>
                  </a:lnTo>
                  <a:lnTo>
                    <a:pt x="19134" y="114933"/>
                  </a:lnTo>
                  <a:lnTo>
                    <a:pt x="20393" y="113670"/>
                  </a:lnTo>
                  <a:lnTo>
                    <a:pt x="21683" y="112362"/>
                  </a:lnTo>
                  <a:lnTo>
                    <a:pt x="23162" y="110874"/>
                  </a:lnTo>
                  <a:lnTo>
                    <a:pt x="24956" y="109040"/>
                  </a:lnTo>
                  <a:lnTo>
                    <a:pt x="27254" y="106740"/>
                  </a:lnTo>
                  <a:lnTo>
                    <a:pt x="30149" y="103778"/>
                  </a:lnTo>
                  <a:lnTo>
                    <a:pt x="33815" y="100065"/>
                  </a:lnTo>
                  <a:lnTo>
                    <a:pt x="38410" y="95404"/>
                  </a:lnTo>
                  <a:lnTo>
                    <a:pt x="44059" y="89676"/>
                  </a:lnTo>
                  <a:lnTo>
                    <a:pt x="50920" y="82701"/>
                  </a:lnTo>
                  <a:lnTo>
                    <a:pt x="59150" y="74357"/>
                  </a:lnTo>
                  <a:lnTo>
                    <a:pt x="68874" y="64510"/>
                  </a:lnTo>
                  <a:lnTo>
                    <a:pt x="80251" y="52949"/>
                  </a:lnTo>
                  <a:lnTo>
                    <a:pt x="86703" y="59473"/>
                  </a:lnTo>
                  <a:lnTo>
                    <a:pt x="98253" y="25587"/>
                  </a:lnTo>
                  <a:lnTo>
                    <a:pt x="64626" y="37223"/>
                  </a:lnTo>
                  <a:lnTo>
                    <a:pt x="70133" y="42786"/>
                  </a:lnTo>
                  <a:lnTo>
                    <a:pt x="18206" y="95464"/>
                  </a:lnTo>
                  <a:lnTo>
                    <a:pt x="16679" y="90849"/>
                  </a:lnTo>
                  <a:lnTo>
                    <a:pt x="15562" y="86264"/>
                  </a:lnTo>
                  <a:lnTo>
                    <a:pt x="14870" y="81678"/>
                  </a:lnTo>
                  <a:lnTo>
                    <a:pt x="14571" y="77153"/>
                  </a:lnTo>
                  <a:lnTo>
                    <a:pt x="14649" y="72688"/>
                  </a:lnTo>
                  <a:lnTo>
                    <a:pt x="15106" y="68268"/>
                  </a:lnTo>
                  <a:lnTo>
                    <a:pt x="15908" y="63938"/>
                  </a:lnTo>
                  <a:lnTo>
                    <a:pt x="17041" y="59714"/>
                  </a:lnTo>
                  <a:lnTo>
                    <a:pt x="18505" y="55595"/>
                  </a:lnTo>
                  <a:lnTo>
                    <a:pt x="20283" y="51581"/>
                  </a:lnTo>
                  <a:lnTo>
                    <a:pt x="22360" y="47717"/>
                  </a:lnTo>
                  <a:lnTo>
                    <a:pt x="24720" y="43973"/>
                  </a:lnTo>
                  <a:lnTo>
                    <a:pt x="27348" y="40410"/>
                  </a:lnTo>
                  <a:lnTo>
                    <a:pt x="30228" y="37013"/>
                  </a:lnTo>
                  <a:lnTo>
                    <a:pt x="33343" y="33781"/>
                  </a:lnTo>
                  <a:lnTo>
                    <a:pt x="36679" y="30774"/>
                  </a:lnTo>
                  <a:lnTo>
                    <a:pt x="40236" y="27962"/>
                  </a:lnTo>
                  <a:lnTo>
                    <a:pt x="43996" y="25377"/>
                  </a:lnTo>
                  <a:lnTo>
                    <a:pt x="47930" y="23016"/>
                  </a:lnTo>
                  <a:lnTo>
                    <a:pt x="52053" y="20927"/>
                  </a:lnTo>
                  <a:lnTo>
                    <a:pt x="56286" y="19062"/>
                  </a:lnTo>
                  <a:lnTo>
                    <a:pt x="60692" y="17514"/>
                  </a:lnTo>
                  <a:lnTo>
                    <a:pt x="65224" y="16236"/>
                  </a:lnTo>
                  <a:lnTo>
                    <a:pt x="69850" y="15229"/>
                  </a:lnTo>
                  <a:lnTo>
                    <a:pt x="74586" y="14567"/>
                  </a:lnTo>
                  <a:lnTo>
                    <a:pt x="79402" y="14221"/>
                  </a:lnTo>
                  <a:lnTo>
                    <a:pt x="84280" y="14206"/>
                  </a:lnTo>
                  <a:lnTo>
                    <a:pt x="89205" y="14552"/>
                  </a:lnTo>
                  <a:lnTo>
                    <a:pt x="94193" y="15244"/>
                  </a:lnTo>
                  <a:lnTo>
                    <a:pt x="99181" y="16341"/>
                  </a:lnTo>
                  <a:lnTo>
                    <a:pt x="104201" y="17800"/>
                  </a:lnTo>
                  <a:lnTo>
                    <a:pt x="109205" y="19679"/>
                  </a:lnTo>
                  <a:lnTo>
                    <a:pt x="120000" y="9005"/>
                  </a:lnTo>
                  <a:lnTo>
                    <a:pt x="118835" y="8449"/>
                  </a:lnTo>
                  <a:lnTo>
                    <a:pt x="117671" y="7892"/>
                  </a:lnTo>
                  <a:lnTo>
                    <a:pt x="116506" y="7366"/>
                  </a:lnTo>
                  <a:lnTo>
                    <a:pt x="115342" y="6855"/>
                  </a:lnTo>
                  <a:lnTo>
                    <a:pt x="114162" y="6359"/>
                  </a:lnTo>
                  <a:lnTo>
                    <a:pt x="112981" y="5893"/>
                  </a:lnTo>
                  <a:lnTo>
                    <a:pt x="111817" y="5427"/>
                  </a:lnTo>
                  <a:lnTo>
                    <a:pt x="110621" y="4991"/>
                  </a:lnTo>
                  <a:lnTo>
                    <a:pt x="109441" y="4585"/>
                  </a:lnTo>
                  <a:lnTo>
                    <a:pt x="108261" y="4179"/>
                  </a:lnTo>
                  <a:lnTo>
                    <a:pt x="107065" y="3803"/>
                  </a:lnTo>
                  <a:lnTo>
                    <a:pt x="105885" y="3457"/>
                  </a:lnTo>
                  <a:lnTo>
                    <a:pt x="104704" y="3096"/>
                  </a:lnTo>
                  <a:lnTo>
                    <a:pt x="103509" y="2796"/>
                  </a:lnTo>
                  <a:lnTo>
                    <a:pt x="102328" y="2480"/>
                  </a:lnTo>
                  <a:lnTo>
                    <a:pt x="101148" y="2194"/>
                  </a:lnTo>
                  <a:lnTo>
                    <a:pt x="99937" y="1924"/>
                  </a:lnTo>
                  <a:lnTo>
                    <a:pt x="98756" y="1683"/>
                  </a:lnTo>
                  <a:lnTo>
                    <a:pt x="97560" y="1443"/>
                  </a:lnTo>
                  <a:lnTo>
                    <a:pt x="96365" y="1232"/>
                  </a:lnTo>
                  <a:lnTo>
                    <a:pt x="95184" y="1037"/>
                  </a:lnTo>
                  <a:lnTo>
                    <a:pt x="93988" y="841"/>
                  </a:lnTo>
                  <a:lnTo>
                    <a:pt x="92793" y="676"/>
                  </a:lnTo>
                  <a:lnTo>
                    <a:pt x="91597" y="526"/>
                  </a:lnTo>
                  <a:lnTo>
                    <a:pt x="90416" y="420"/>
                  </a:lnTo>
                  <a:lnTo>
                    <a:pt x="89221" y="300"/>
                  </a:lnTo>
                  <a:lnTo>
                    <a:pt x="88040" y="195"/>
                  </a:lnTo>
                  <a:lnTo>
                    <a:pt x="86860" y="135"/>
                  </a:lnTo>
                  <a:lnTo>
                    <a:pt x="85664" y="60"/>
                  </a:lnTo>
                  <a:lnTo>
                    <a:pt x="84484" y="30"/>
                  </a:lnTo>
                  <a:lnTo>
                    <a:pt x="83304" y="0"/>
                  </a:lnTo>
                  <a:lnTo>
                    <a:pt x="82108" y="0"/>
                  </a:lnTo>
                  <a:lnTo>
                    <a:pt x="78095" y="105"/>
                  </a:lnTo>
                  <a:lnTo>
                    <a:pt x="74114" y="375"/>
                  </a:lnTo>
                  <a:lnTo>
                    <a:pt x="70165" y="841"/>
                  </a:lnTo>
                  <a:lnTo>
                    <a:pt x="66231" y="1518"/>
                  </a:lnTo>
                  <a:lnTo>
                    <a:pt x="62376" y="2345"/>
                  </a:lnTo>
                  <a:lnTo>
                    <a:pt x="58568" y="3337"/>
                  </a:lnTo>
                  <a:lnTo>
                    <a:pt x="54822" y="4510"/>
                  </a:lnTo>
                  <a:lnTo>
                    <a:pt x="51140" y="5863"/>
                  </a:lnTo>
                  <a:lnTo>
                    <a:pt x="47537" y="7366"/>
                  </a:lnTo>
                  <a:lnTo>
                    <a:pt x="44012" y="9035"/>
                  </a:lnTo>
                  <a:lnTo>
                    <a:pt x="40582" y="10854"/>
                  </a:lnTo>
                  <a:lnTo>
                    <a:pt x="37246" y="12823"/>
                  </a:lnTo>
                  <a:lnTo>
                    <a:pt x="34004" y="14928"/>
                  </a:lnTo>
                  <a:lnTo>
                    <a:pt x="30857" y="17213"/>
                  </a:lnTo>
                  <a:lnTo>
                    <a:pt x="27836" y="19619"/>
                  </a:lnTo>
                  <a:lnTo>
                    <a:pt x="24925" y="22159"/>
                  </a:lnTo>
                  <a:lnTo>
                    <a:pt x="22155" y="24820"/>
                  </a:lnTo>
                  <a:lnTo>
                    <a:pt x="19512" y="27617"/>
                  </a:lnTo>
                  <a:lnTo>
                    <a:pt x="17010" y="30548"/>
                  </a:lnTo>
                  <a:lnTo>
                    <a:pt x="14634" y="33585"/>
                  </a:lnTo>
                  <a:lnTo>
                    <a:pt x="12431" y="36757"/>
                  </a:lnTo>
                  <a:lnTo>
                    <a:pt x="10385" y="40020"/>
                  </a:lnTo>
                  <a:lnTo>
                    <a:pt x="8497" y="43417"/>
                  </a:lnTo>
                  <a:lnTo>
                    <a:pt x="6782" y="46920"/>
                  </a:lnTo>
                  <a:lnTo>
                    <a:pt x="5255" y="50498"/>
                  </a:lnTo>
                  <a:lnTo>
                    <a:pt x="3886" y="54181"/>
                  </a:lnTo>
                  <a:lnTo>
                    <a:pt x="2738" y="57985"/>
                  </a:lnTo>
                  <a:lnTo>
                    <a:pt x="1762" y="61849"/>
                  </a:lnTo>
                  <a:lnTo>
                    <a:pt x="1007" y="65818"/>
                  </a:lnTo>
                  <a:lnTo>
                    <a:pt x="440" y="69862"/>
                  </a:lnTo>
                  <a:lnTo>
                    <a:pt x="110" y="73981"/>
                  </a:lnTo>
                  <a:lnTo>
                    <a:pt x="0" y="78175"/>
                  </a:lnTo>
                  <a:close/>
                </a:path>
              </a:pathLst>
            </a:custGeom>
            <a:solidFill>
              <a:srgbClr val="376092"/>
            </a:solidFill>
            <a:ln>
              <a:noFill/>
            </a:ln>
            <a:effectLst>
              <a:outerShdw blurRad="381000" rotWithShape="0" algn="tr" dir="81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58" name="Google Shape;158;p5"/>
          <p:cNvSpPr txBox="1"/>
          <p:nvPr/>
        </p:nvSpPr>
        <p:spPr>
          <a:xfrm>
            <a:off x="4296650" y="2093255"/>
            <a:ext cx="34458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風格轉化: 圖片 - &gt;影像</a:t>
            </a:r>
            <a:endParaRPr b="1" sz="2000">
              <a:solidFill>
                <a:srgbClr val="37609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9" name="Google Shape;159;p5"/>
          <p:cNvGrpSpPr/>
          <p:nvPr/>
        </p:nvGrpSpPr>
        <p:grpSpPr>
          <a:xfrm>
            <a:off x="4367913" y="3232275"/>
            <a:ext cx="3806342" cy="808161"/>
            <a:chOff x="6738239" y="2061603"/>
            <a:chExt cx="4177744" cy="1077548"/>
          </a:xfrm>
        </p:grpSpPr>
        <p:sp>
          <p:nvSpPr>
            <p:cNvPr id="160" name="Google Shape;160;p5"/>
            <p:cNvSpPr txBox="1"/>
            <p:nvPr/>
          </p:nvSpPr>
          <p:spPr>
            <a:xfrm>
              <a:off x="6797388" y="2084588"/>
              <a:ext cx="4118594" cy="1054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1" name="Google Shape;161;p5"/>
            <p:cNvSpPr txBox="1"/>
            <p:nvPr/>
          </p:nvSpPr>
          <p:spPr>
            <a:xfrm>
              <a:off x="6738239" y="2061603"/>
              <a:ext cx="39003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主題、背景風格轉換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6"/>
          <p:cNvGrpSpPr/>
          <p:nvPr/>
        </p:nvGrpSpPr>
        <p:grpSpPr>
          <a:xfrm>
            <a:off x="215616" y="122155"/>
            <a:ext cx="8604855" cy="676257"/>
            <a:chOff x="215616" y="122155"/>
            <a:chExt cx="8604855" cy="676257"/>
          </a:xfrm>
        </p:grpSpPr>
        <p:cxnSp>
          <p:nvCxnSpPr>
            <p:cNvPr id="168" name="Google Shape;168;p6"/>
            <p:cNvCxnSpPr/>
            <p:nvPr/>
          </p:nvCxnSpPr>
          <p:spPr>
            <a:xfrm rot="10800000">
              <a:off x="1208857" y="684095"/>
              <a:ext cx="7611615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69" name="Google Shape;169;p6"/>
            <p:cNvSpPr/>
            <p:nvPr/>
          </p:nvSpPr>
          <p:spPr>
            <a:xfrm>
              <a:off x="1331649" y="255125"/>
              <a:ext cx="277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Two Style Transfer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70" name="Google Shape;170;p6"/>
            <p:cNvGrpSpPr/>
            <p:nvPr/>
          </p:nvGrpSpPr>
          <p:grpSpPr>
            <a:xfrm>
              <a:off x="215616" y="122155"/>
              <a:ext cx="963706" cy="676257"/>
              <a:chOff x="467544" y="339503"/>
              <a:chExt cx="2520491" cy="1768694"/>
            </a:xfrm>
          </p:grpSpPr>
          <p:sp>
            <p:nvSpPr>
              <p:cNvPr id="171" name="Google Shape;171;p6"/>
              <p:cNvSpPr/>
              <p:nvPr/>
            </p:nvSpPr>
            <p:spPr>
              <a:xfrm rot="2700000">
                <a:off x="613474" y="711955"/>
                <a:ext cx="704611" cy="704611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 rot="2700000">
                <a:off x="1043261" y="555179"/>
                <a:ext cx="1041378" cy="104137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 rot="2700000">
                <a:off x="2386142" y="531294"/>
                <a:ext cx="498625" cy="498625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 rot="2700000">
                <a:off x="2149679" y="1381541"/>
                <a:ext cx="432486" cy="432486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 rot="2700000">
                <a:off x="562441" y="1843807"/>
                <a:ext cx="219027" cy="219027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800000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05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6" name="Google Shape;176;p6"/>
              <p:cNvSpPr txBox="1"/>
              <p:nvPr/>
            </p:nvSpPr>
            <p:spPr>
              <a:xfrm>
                <a:off x="944545" y="617339"/>
                <a:ext cx="1229245" cy="965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01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pic>
        <p:nvPicPr>
          <p:cNvPr id="177" name="Google Shape;17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875" y="3050875"/>
            <a:ext cx="1165525" cy="155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950" y="3050875"/>
            <a:ext cx="1944183" cy="15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875" y="991025"/>
            <a:ext cx="3316250" cy="186713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 txBox="1"/>
          <p:nvPr/>
        </p:nvSpPr>
        <p:spPr>
          <a:xfrm>
            <a:off x="341600" y="1317375"/>
            <a:ext cx="3987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原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影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片</a:t>
            </a:r>
            <a:endParaRPr b="1" sz="1800"/>
          </a:p>
        </p:txBody>
      </p:sp>
      <p:sp>
        <p:nvSpPr>
          <p:cNvPr id="181" name="Google Shape;181;p6"/>
          <p:cNvSpPr txBox="1"/>
          <p:nvPr/>
        </p:nvSpPr>
        <p:spPr>
          <a:xfrm>
            <a:off x="341600" y="3272950"/>
            <a:ext cx="3987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兩種風格</a:t>
            </a:r>
            <a:endParaRPr b="1" sz="1800"/>
          </a:p>
        </p:txBody>
      </p:sp>
      <p:sp>
        <p:nvSpPr>
          <p:cNvPr id="182" name="Google Shape;182;p6"/>
          <p:cNvSpPr txBox="1"/>
          <p:nvPr/>
        </p:nvSpPr>
        <p:spPr>
          <a:xfrm>
            <a:off x="5735025" y="1168450"/>
            <a:ext cx="6598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"/>
          <p:cNvSpPr txBox="1"/>
          <p:nvPr/>
        </p:nvSpPr>
        <p:spPr>
          <a:xfrm>
            <a:off x="6027713" y="1097675"/>
            <a:ext cx="194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轉換完的影片</a:t>
            </a:r>
            <a:endParaRPr b="1" sz="2000"/>
          </a:p>
        </p:txBody>
      </p:sp>
      <p:pic>
        <p:nvPicPr>
          <p:cNvPr id="184" name="Google Shape;18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089" y="1685401"/>
            <a:ext cx="3114831" cy="17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aa411ca4a7_0_159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191" name="Google Shape;191;gaa411ca4a7_0_159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92" name="Google Shape;192;gaa411ca4a7_0_159"/>
            <p:cNvSpPr/>
            <p:nvPr/>
          </p:nvSpPr>
          <p:spPr>
            <a:xfrm>
              <a:off x="1331649" y="255125"/>
              <a:ext cx="277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Two Style Transfer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93" name="Google Shape;193;gaa411ca4a7_0_159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194" name="Google Shape;194;gaa411ca4a7_0_159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95" name="Google Shape;195;gaa411ca4a7_0_159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96" name="Google Shape;196;gaa411ca4a7_0_159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97" name="Google Shape;197;gaa411ca4a7_0_159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98" name="Google Shape;198;gaa411ca4a7_0_159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99" name="Google Shape;199;gaa411ca4a7_0_159"/>
              <p:cNvSpPr txBox="1"/>
              <p:nvPr/>
            </p:nvSpPr>
            <p:spPr>
              <a:xfrm>
                <a:off x="944545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01</a:t>
                </a:r>
                <a:endParaRPr b="1" i="0" sz="18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pic>
        <p:nvPicPr>
          <p:cNvPr id="200" name="Google Shape;200;gaa411ca4a7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875" y="3050875"/>
            <a:ext cx="1165525" cy="155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aa411ca4a7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950" y="3050875"/>
            <a:ext cx="1944183" cy="15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aa411ca4a7_0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9089" y="1685401"/>
            <a:ext cx="3114831" cy="17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aa411ca4a7_0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875" y="991025"/>
            <a:ext cx="3316250" cy="186713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aa411ca4a7_0_159"/>
          <p:cNvSpPr txBox="1"/>
          <p:nvPr/>
        </p:nvSpPr>
        <p:spPr>
          <a:xfrm>
            <a:off x="341600" y="1317375"/>
            <a:ext cx="3987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原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影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片</a:t>
            </a:r>
            <a:endParaRPr b="1" sz="1800"/>
          </a:p>
        </p:txBody>
      </p:sp>
      <p:sp>
        <p:nvSpPr>
          <p:cNvPr id="205" name="Google Shape;205;gaa411ca4a7_0_159"/>
          <p:cNvSpPr txBox="1"/>
          <p:nvPr/>
        </p:nvSpPr>
        <p:spPr>
          <a:xfrm>
            <a:off x="341600" y="3272950"/>
            <a:ext cx="3987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兩種風格</a:t>
            </a:r>
            <a:endParaRPr b="1" sz="1800"/>
          </a:p>
        </p:txBody>
      </p:sp>
      <p:sp>
        <p:nvSpPr>
          <p:cNvPr id="206" name="Google Shape;206;gaa411ca4a7_0_159"/>
          <p:cNvSpPr txBox="1"/>
          <p:nvPr/>
        </p:nvSpPr>
        <p:spPr>
          <a:xfrm>
            <a:off x="5735025" y="1168450"/>
            <a:ext cx="6598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aa411ca4a7_0_159"/>
          <p:cNvSpPr txBox="1"/>
          <p:nvPr/>
        </p:nvSpPr>
        <p:spPr>
          <a:xfrm>
            <a:off x="6027713" y="1097675"/>
            <a:ext cx="194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轉換完的影片</a:t>
            </a:r>
            <a:endParaRPr b="1" sz="2000"/>
          </a:p>
        </p:txBody>
      </p:sp>
      <p:sp>
        <p:nvSpPr>
          <p:cNvPr id="208" name="Google Shape;208;gaa411ca4a7_0_159"/>
          <p:cNvSpPr txBox="1"/>
          <p:nvPr/>
        </p:nvSpPr>
        <p:spPr>
          <a:xfrm>
            <a:off x="5148000" y="3771975"/>
            <a:ext cx="39960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CN" sz="2000">
                <a:solidFill>
                  <a:srgbClr val="FF0000"/>
                </a:solidFill>
                <a:latin typeface="BiauKai"/>
                <a:ea typeface="BiauKai"/>
                <a:cs typeface="BiauKai"/>
                <a:sym typeface="BiauKai"/>
              </a:rPr>
              <a:t>問題：</a:t>
            </a:r>
            <a:r>
              <a:rPr b="1" lang="zh-CN" sz="2000">
                <a:solidFill>
                  <a:srgbClr val="FF0000"/>
                </a:solidFill>
                <a:latin typeface="BiauKai"/>
                <a:ea typeface="BiauKai"/>
                <a:cs typeface="BiauKai"/>
                <a:sym typeface="BiauKai"/>
              </a:rPr>
              <a:t>主要圖像與背景融合!!!!!</a:t>
            </a:r>
            <a:endParaRPr b="1"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/>
          <p:nvPr/>
        </p:nvSpPr>
        <p:spPr>
          <a:xfrm rot="5400000">
            <a:off x="-1313377" y="1313377"/>
            <a:ext cx="5143500" cy="2516746"/>
          </a:xfrm>
          <a:prstGeom prst="triangle">
            <a:avLst>
              <a:gd fmla="val 50000" name="adj"/>
            </a:avLst>
          </a:prstGeom>
          <a:solidFill>
            <a:srgbClr val="376092"/>
          </a:solidFill>
          <a:ln>
            <a:noFill/>
          </a:ln>
          <a:effectLst>
            <a:outerShdw blurRad="2540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3275856" y="2290903"/>
            <a:ext cx="1779974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開發過程</a:t>
            </a:r>
            <a:endParaRPr/>
          </a:p>
        </p:txBody>
      </p:sp>
      <p:sp>
        <p:nvSpPr>
          <p:cNvPr id="216" name="Google Shape;216;p7"/>
          <p:cNvSpPr/>
          <p:nvPr/>
        </p:nvSpPr>
        <p:spPr>
          <a:xfrm>
            <a:off x="357249" y="1946807"/>
            <a:ext cx="1164421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1" sz="6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357249" y="2894479"/>
            <a:ext cx="1276632" cy="315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 TWO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8" name="Google Shape;218;p7"/>
          <p:cNvSpPr/>
          <p:nvPr/>
        </p:nvSpPr>
        <p:spPr>
          <a:xfrm rot="2700000">
            <a:off x="7474061" y="4221928"/>
            <a:ext cx="399563" cy="399563"/>
          </a:xfrm>
          <a:prstGeom prst="roundRect">
            <a:avLst>
              <a:gd fmla="val 4810" name="adj"/>
            </a:avLst>
          </a:prstGeom>
          <a:solidFill>
            <a:srgbClr val="9C9899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9" name="Google Shape;219;p7"/>
          <p:cNvSpPr/>
          <p:nvPr/>
        </p:nvSpPr>
        <p:spPr>
          <a:xfrm rot="2700000">
            <a:off x="6430345" y="1140972"/>
            <a:ext cx="1323803" cy="132380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0" name="Google Shape;220;p7"/>
          <p:cNvSpPr/>
          <p:nvPr/>
        </p:nvSpPr>
        <p:spPr>
          <a:xfrm rot="2700000">
            <a:off x="5699113" y="2947008"/>
            <a:ext cx="1221683" cy="1221683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1" name="Google Shape;221;p7"/>
          <p:cNvSpPr/>
          <p:nvPr/>
        </p:nvSpPr>
        <p:spPr>
          <a:xfrm rot="2700000">
            <a:off x="7279982" y="2731542"/>
            <a:ext cx="840595" cy="840595"/>
          </a:xfrm>
          <a:prstGeom prst="roundRect">
            <a:avLst>
              <a:gd fmla="val 4810" name="adj"/>
            </a:avLst>
          </a:prstGeom>
          <a:solidFill>
            <a:srgbClr val="7F7F7F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2" name="Google Shape;222;p7"/>
          <p:cNvSpPr/>
          <p:nvPr/>
        </p:nvSpPr>
        <p:spPr>
          <a:xfrm rot="2700000">
            <a:off x="7859058" y="2034386"/>
            <a:ext cx="636431" cy="636431"/>
          </a:xfrm>
          <a:prstGeom prst="roundRect">
            <a:avLst>
              <a:gd fmla="val 4810" name="adj"/>
            </a:avLst>
          </a:prstGeom>
          <a:solidFill>
            <a:srgbClr val="366092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3" name="Google Shape;223;p7"/>
          <p:cNvSpPr/>
          <p:nvPr/>
        </p:nvSpPr>
        <p:spPr>
          <a:xfrm rot="2700000">
            <a:off x="7942044" y="729761"/>
            <a:ext cx="532017" cy="532017"/>
          </a:xfrm>
          <a:prstGeom prst="roundRect">
            <a:avLst>
              <a:gd fmla="val 4810" name="adj"/>
            </a:avLst>
          </a:prstGeom>
          <a:solidFill>
            <a:srgbClr val="A5A5A5"/>
          </a:soli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4" name="Google Shape;224;p7"/>
          <p:cNvSpPr/>
          <p:nvPr/>
        </p:nvSpPr>
        <p:spPr>
          <a:xfrm rot="2700000">
            <a:off x="5569230" y="451226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5" name="Google Shape;225;p7"/>
          <p:cNvSpPr/>
          <p:nvPr/>
        </p:nvSpPr>
        <p:spPr>
          <a:xfrm rot="2700000">
            <a:off x="7924084" y="441189"/>
            <a:ext cx="539452" cy="539452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6" name="Google Shape;226;p7"/>
          <p:cNvSpPr/>
          <p:nvPr/>
        </p:nvSpPr>
        <p:spPr>
          <a:xfrm rot="2700000">
            <a:off x="7875903" y="1686659"/>
            <a:ext cx="593998" cy="593998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7" name="Google Shape;227;p7"/>
          <p:cNvSpPr/>
          <p:nvPr/>
        </p:nvSpPr>
        <p:spPr>
          <a:xfrm rot="2700000">
            <a:off x="6430345" y="757754"/>
            <a:ext cx="1323803" cy="1323803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8" name="Google Shape;228;p7"/>
          <p:cNvSpPr/>
          <p:nvPr/>
        </p:nvSpPr>
        <p:spPr>
          <a:xfrm rot="2700000">
            <a:off x="7651901" y="2748553"/>
            <a:ext cx="806575" cy="806575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9" name="Google Shape;229;p7"/>
          <p:cNvSpPr/>
          <p:nvPr/>
        </p:nvSpPr>
        <p:spPr>
          <a:xfrm rot="2700000">
            <a:off x="7432318" y="3741845"/>
            <a:ext cx="507367" cy="507367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0" name="Google Shape;230;p7"/>
          <p:cNvSpPr/>
          <p:nvPr/>
        </p:nvSpPr>
        <p:spPr>
          <a:xfrm rot="2700000">
            <a:off x="5329029" y="440750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1" name="Google Shape;231;p7"/>
          <p:cNvSpPr/>
          <p:nvPr/>
        </p:nvSpPr>
        <p:spPr>
          <a:xfrm rot="2700000">
            <a:off x="8302864" y="384576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2" name="Google Shape;232;p7"/>
          <p:cNvSpPr/>
          <p:nvPr/>
        </p:nvSpPr>
        <p:spPr>
          <a:xfrm rot="2700000">
            <a:off x="8313355" y="1108110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76200" rotWithShape="0" algn="t" dir="5400000" dist="762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3" name="Google Shape;233;p7"/>
          <p:cNvSpPr/>
          <p:nvPr/>
        </p:nvSpPr>
        <p:spPr>
          <a:xfrm rot="2700000">
            <a:off x="6484684" y="2775838"/>
            <a:ext cx="256950" cy="256950"/>
          </a:xfrm>
          <a:prstGeom prst="roundRect">
            <a:avLst>
              <a:gd fmla="val 4810" name="adj"/>
            </a:avLst>
          </a:prstGeom>
          <a:gradFill>
            <a:gsLst>
              <a:gs pos="0">
                <a:srgbClr val="F2F2F2"/>
              </a:gs>
              <a:gs pos="100000">
                <a:srgbClr val="DBDBDB"/>
              </a:gs>
            </a:gsLst>
            <a:lin ang="16800000" scaled="0"/>
          </a:gradFill>
          <a:ln>
            <a:noFill/>
          </a:ln>
          <a:effectLst>
            <a:outerShdw blurRad="139700" rotWithShape="0" algn="t" dir="5400000" dist="139700">
              <a:srgbClr val="595959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14:warp dir="in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gaa411ca4a7_0_55"/>
          <p:cNvGrpSpPr/>
          <p:nvPr/>
        </p:nvGrpSpPr>
        <p:grpSpPr>
          <a:xfrm>
            <a:off x="215569" y="122138"/>
            <a:ext cx="8604903" cy="676114"/>
            <a:chOff x="215569" y="122138"/>
            <a:chExt cx="8604903" cy="676114"/>
          </a:xfrm>
        </p:grpSpPr>
        <p:cxnSp>
          <p:nvCxnSpPr>
            <p:cNvPr id="240" name="Google Shape;240;gaa411ca4a7_0_55"/>
            <p:cNvCxnSpPr/>
            <p:nvPr/>
          </p:nvCxnSpPr>
          <p:spPr>
            <a:xfrm rot="10800000">
              <a:off x="1208872" y="684095"/>
              <a:ext cx="76116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41" name="Google Shape;241;gaa411ca4a7_0_55"/>
            <p:cNvSpPr/>
            <p:nvPr/>
          </p:nvSpPr>
          <p:spPr>
            <a:xfrm>
              <a:off x="1331657" y="255125"/>
              <a:ext cx="250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Project</a:t>
              </a:r>
              <a:r>
                <a:rPr b="1" lang="zh-CN" sz="2000">
                  <a:solidFill>
                    <a:srgbClr val="37609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架構圖</a:t>
              </a:r>
              <a:endParaRPr b="1" sz="2000">
                <a:solidFill>
                  <a:srgbClr val="37609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242" name="Google Shape;242;gaa411ca4a7_0_55"/>
            <p:cNvGrpSpPr/>
            <p:nvPr/>
          </p:nvGrpSpPr>
          <p:grpSpPr>
            <a:xfrm>
              <a:off x="215569" y="122138"/>
              <a:ext cx="963578" cy="676114"/>
              <a:chOff x="467479" y="339503"/>
              <a:chExt cx="2520475" cy="1768543"/>
            </a:xfrm>
          </p:grpSpPr>
          <p:sp>
            <p:nvSpPr>
              <p:cNvPr id="243" name="Google Shape;243;gaa411ca4a7_0_55"/>
              <p:cNvSpPr/>
              <p:nvPr/>
            </p:nvSpPr>
            <p:spPr>
              <a:xfrm rot="2700000">
                <a:off x="613428" y="711974"/>
                <a:ext cx="704703" cy="704703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44" name="Google Shape;244;gaa411ca4a7_0_55"/>
              <p:cNvSpPr/>
              <p:nvPr/>
            </p:nvSpPr>
            <p:spPr>
              <a:xfrm rot="2700000">
                <a:off x="1043166" y="555218"/>
                <a:ext cx="1041568" cy="1041568"/>
              </a:xfrm>
              <a:prstGeom prst="roundRect">
                <a:avLst>
                  <a:gd fmla="val 4810" name="adj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45" name="Google Shape;245;gaa411ca4a7_0_55"/>
              <p:cNvSpPr/>
              <p:nvPr/>
            </p:nvSpPr>
            <p:spPr>
              <a:xfrm rot="2700000">
                <a:off x="2386199" y="531270"/>
                <a:ext cx="498510" cy="498510"/>
              </a:xfrm>
              <a:prstGeom prst="roundRect">
                <a:avLst>
                  <a:gd fmla="val 4810" name="adj"/>
                </a:avLst>
              </a:prstGeom>
              <a:solidFill>
                <a:srgbClr val="7F7F7F"/>
              </a:soli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46" name="Google Shape;246;gaa411ca4a7_0_55"/>
              <p:cNvSpPr/>
              <p:nvPr/>
            </p:nvSpPr>
            <p:spPr>
              <a:xfrm rot="2700000">
                <a:off x="2149760" y="1381508"/>
                <a:ext cx="432325" cy="432325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47" name="Google Shape;247;gaa411ca4a7_0_55"/>
              <p:cNvSpPr/>
              <p:nvPr/>
            </p:nvSpPr>
            <p:spPr>
              <a:xfrm rot="2700000">
                <a:off x="562494" y="1843785"/>
                <a:ext cx="218920" cy="218920"/>
              </a:xfrm>
              <a:prstGeom prst="roundRect">
                <a:avLst>
                  <a:gd fmla="val 4810" name="adj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BDBDB"/>
                  </a:gs>
                </a:gsLst>
                <a:lin ang="16799925" scaled="0"/>
              </a:gradFill>
              <a:ln>
                <a:noFill/>
              </a:ln>
              <a:effectLst>
                <a:outerShdw blurRad="63500" rotWithShape="0" algn="t" dir="5400000" dist="63500">
                  <a:srgbClr val="595959">
                    <a:alpha val="2471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48" name="Google Shape;248;gaa411ca4a7_0_55"/>
              <p:cNvSpPr txBox="1"/>
              <p:nvPr/>
            </p:nvSpPr>
            <p:spPr>
              <a:xfrm>
                <a:off x="944545" y="617339"/>
                <a:ext cx="12291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rPr b="1" i="0" lang="zh-CN" sz="1800" u="none" cap="none" strike="noStrike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</a:t>
                </a:r>
                <a:r>
                  <a:rPr b="1" lang="zh-CN"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</a:t>
                </a:r>
                <a:endParaRPr b="1"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icrosoft Yahei"/>
                  <a:buNone/>
                </a:pPr>
                <a:r>
                  <a:t/>
                </a:r>
                <a:endParaRPr b="1"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pic>
        <p:nvPicPr>
          <p:cNvPr id="249" name="Google Shape;249;gaa411ca4a7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025" y="756850"/>
            <a:ext cx="7590777" cy="4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主题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2016-05-24T04:26:00Z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